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12.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heme/themeOverride19.xml" ContentType="application/vnd.openxmlformats-officedocument.themeOverride+xml"/>
  <Override PartName="/ppt/theme/themeOverride17.xml" ContentType="application/vnd.openxmlformats-officedocument.themeOverride+xml"/>
  <Override PartName="/ppt/theme/themeOverride28.xml" ContentType="application/vnd.openxmlformats-officedocument.themeOverride+xml"/>
  <Override PartName="/ppt/theme/themeOverride15.xml" ContentType="application/vnd.openxmlformats-officedocument.themeOverride+xml"/>
  <Override PartName="/ppt/theme/themeOverride24.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9.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heme/themeOverride29.xml" ContentType="application/vnd.openxmlformats-officedocument.themeOverride+xml"/>
  <Default Extension="wdp" ContentType="image/vnd.ms-photo"/>
  <Override PartName="/ppt/slideLayouts/slideLayout10.xml" ContentType="application/vnd.openxmlformats-officedocument.presentationml.slideLayout+xml"/>
  <Override PartName="/ppt/theme/themeOverride18.xml" ContentType="application/vnd.openxmlformats-officedocument.themeOverride+xml"/>
  <Override PartName="/ppt/theme/themeOverride27.xml" ContentType="application/vnd.openxmlformats-officedocument.themeOverride+xml"/>
  <Override PartName="/ppt/theme/themeOverride16.xml" ContentType="application/vnd.openxmlformats-officedocument.themeOverride+xml"/>
  <Override PartName="/ppt/theme/themeOverride25.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6"/>
  </p:notesMasterIdLst>
  <p:sldIdLst>
    <p:sldId id="256" r:id="rId2"/>
    <p:sldId id="290" r:id="rId3"/>
    <p:sldId id="257" r:id="rId4"/>
    <p:sldId id="258" r:id="rId5"/>
    <p:sldId id="259" r:id="rId6"/>
    <p:sldId id="260" r:id="rId7"/>
    <p:sldId id="261" r:id="rId8"/>
    <p:sldId id="262" r:id="rId9"/>
    <p:sldId id="263" r:id="rId10"/>
    <p:sldId id="266" r:id="rId11"/>
    <p:sldId id="267" r:id="rId12"/>
    <p:sldId id="270" r:id="rId13"/>
    <p:sldId id="271" r:id="rId14"/>
    <p:sldId id="268" r:id="rId15"/>
    <p:sldId id="269" r:id="rId16"/>
    <p:sldId id="272" r:id="rId17"/>
    <p:sldId id="278" r:id="rId18"/>
    <p:sldId id="280" r:id="rId19"/>
    <p:sldId id="279" r:id="rId20"/>
    <p:sldId id="282" r:id="rId21"/>
    <p:sldId id="283" r:id="rId22"/>
    <p:sldId id="284" r:id="rId23"/>
    <p:sldId id="285" r:id="rId24"/>
    <p:sldId id="286" r:id="rId25"/>
    <p:sldId id="292" r:id="rId26"/>
    <p:sldId id="273" r:id="rId27"/>
    <p:sldId id="274" r:id="rId28"/>
    <p:sldId id="275" r:id="rId29"/>
    <p:sldId id="276" r:id="rId30"/>
    <p:sldId id="277" r:id="rId31"/>
    <p:sldId id="291" r:id="rId32"/>
    <p:sldId id="288" r:id="rId33"/>
    <p:sldId id="293"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3300"/>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3" autoAdjust="0"/>
    <p:restoredTop sz="94660"/>
  </p:normalViewPr>
  <p:slideViewPr>
    <p:cSldViewPr>
      <p:cViewPr>
        <p:scale>
          <a:sx n="70" d="100"/>
          <a:sy n="70" d="100"/>
        </p:scale>
        <p:origin x="-62" y="283"/>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E177BD-5E24-4BCD-8A2B-6F16F72AF9B6}" type="datetimeFigureOut">
              <a:rPr lang="en-US" smtClean="0"/>
              <a:pPr/>
              <a:t>2/22/2013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68BB34-8840-4DDD-8AF4-74B4876DA10D}" type="slidenum">
              <a:rPr lang="en-US" smtClean="0"/>
              <a:pPr/>
              <a:t>‹#›</a:t>
            </a:fld>
            <a:endParaRPr lang="en-US"/>
          </a:p>
        </p:txBody>
      </p:sp>
    </p:spTree>
    <p:extLst>
      <p:ext uri="{BB962C8B-B14F-4D97-AF65-F5344CB8AC3E}">
        <p14:creationId xmlns:p14="http://schemas.microsoft.com/office/powerpoint/2010/main" xmlns="" val="378058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68BB34-8840-4DDD-8AF4-74B4876DA10D}" type="slidenum">
              <a:rPr lang="en-US" smtClean="0"/>
              <a:pPr/>
              <a:t>1</a:t>
            </a:fld>
            <a:endParaRPr lang="en-US"/>
          </a:p>
        </p:txBody>
      </p:sp>
    </p:spTree>
    <p:extLst>
      <p:ext uri="{BB962C8B-B14F-4D97-AF65-F5344CB8AC3E}">
        <p14:creationId xmlns:p14="http://schemas.microsoft.com/office/powerpoint/2010/main" xmlns="" val="196955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88CA63-BA82-41F7-9A14-CA86D2FEAEED}" type="datetime1">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ut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B9355-9CBB-4822-BB56-48A1D8191776}" type="datetime1">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ut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93422-F07E-4678-81C6-AE9C1C7F20C9}" type="datetime1">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ut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082A78-3330-4812-9799-8D7AF92806BB}" type="datetime1">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ut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262D24-C599-4591-A7C1-4D4BAF21B050}" type="datetime1">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ut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73875B-5D02-459C-8D27-73D469401C5B}" type="datetime1">
              <a:rPr lang="en-US" smtClean="0"/>
              <a:pPr/>
              <a:t>2/22/2013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ut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831326-08D1-413D-B13C-272D618F217A}" type="datetime1">
              <a:rPr lang="en-US" smtClean="0"/>
              <a:pPr/>
              <a:t>2/22/2013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cut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ED66CB-61C4-4EB5-B3C8-9E3C2E6DFE85}" type="datetime1">
              <a:rPr lang="en-US" smtClean="0"/>
              <a:pPr/>
              <a:t>2/22/2013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ut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667471-37EA-4986-9708-12DBB549AE0C}" type="datetime1">
              <a:rPr lang="en-US" smtClean="0"/>
              <a:pPr/>
              <a:t>2/22/2013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ut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9B1CDF-6F6F-4EC4-851B-C83C9C521F91}" type="datetime1">
              <a:rPr lang="en-US" smtClean="0"/>
              <a:pPr/>
              <a:t>2/22/2013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ut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1120E7-E002-45CC-ABE8-B903CB8B512E}" type="datetime1">
              <a:rPr lang="en-US" smtClean="0"/>
              <a:pPr/>
              <a:t>2/22/2013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cut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62ED8DA2-AD68-4F37-896E-BAB38ED519D3}" type="datetime1">
              <a:rPr lang="en-US" smtClean="0"/>
              <a:pPr/>
              <a:t>2/22/2013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6F15528-21DE-4FAA-801E-634DDDAF4B2B}"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ut thruBlk="1"/>
  </p:transition>
  <p:timing>
    <p:tnLst>
      <p:par>
        <p:cTn id="1" dur="indefinite" restart="never" nodeType="tmRoot"/>
      </p:par>
    </p:tnLst>
  </p:timing>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3.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3.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image" Target="../media/image3.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2.xml"/><Relationship Id="rId5" Type="http://schemas.openxmlformats.org/officeDocument/2006/relationships/image" Target="../media/image3.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image" Target="../media/image3.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4.xml"/><Relationship Id="rId5" Type="http://schemas.openxmlformats.org/officeDocument/2006/relationships/image" Target="../media/image3.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hyperlink" Target="http://www.wissol.ge/" TargetMode="External"/><Relationship Id="rId3" Type="http://schemas.openxmlformats.org/officeDocument/2006/relationships/image" Target="../media/image2.png"/><Relationship Id="rId7" Type="http://schemas.openxmlformats.org/officeDocument/2006/relationships/hyperlink" Target="http://www.bog.ge/" TargetMode="External"/><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hyperlink" Target="http://www.tbcbank.ge/" TargetMode="External"/><Relationship Id="rId5" Type="http://schemas.openxmlformats.org/officeDocument/2006/relationships/image" Target="../media/image3.jpeg"/><Relationship Id="rId10" Type="http://schemas.openxmlformats.org/officeDocument/2006/relationships/hyperlink" Target="http://www.beeline.ge/" TargetMode="External"/><Relationship Id="rId4" Type="http://schemas.microsoft.com/office/2007/relationships/hdphoto" Target="../media/hdphoto1.wdp"/><Relationship Id="rId9" Type="http://schemas.openxmlformats.org/officeDocument/2006/relationships/hyperlink" Target="http://www.gulf.g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image" Target="../media/image3.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image" Target="../media/image3.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8.xml"/><Relationship Id="rId6" Type="http://schemas.openxmlformats.org/officeDocument/2006/relationships/image" Target="../media/image5.png"/><Relationship Id="rId5" Type="http://schemas.openxmlformats.org/officeDocument/2006/relationships/image" Target="../media/image3.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9.xml"/><Relationship Id="rId5" Type="http://schemas.openxmlformats.org/officeDocument/2006/relationships/image" Target="../media/image3.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image" Target="../media/image3.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3.jpe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2.xml"/><Relationship Id="rId5" Type="http://schemas.openxmlformats.org/officeDocument/2006/relationships/image" Target="../media/image3.jpe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3.xml"/><Relationship Id="rId5" Type="http://schemas.openxmlformats.org/officeDocument/2006/relationships/image" Target="../media/image3.jpe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4.xml"/><Relationship Id="rId5" Type="http://schemas.openxmlformats.org/officeDocument/2006/relationships/image" Target="../media/image3.jpe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5.xml"/><Relationship Id="rId5" Type="http://schemas.openxmlformats.org/officeDocument/2006/relationships/image" Target="../media/image3.jpe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6.xml"/><Relationship Id="rId5" Type="http://schemas.openxmlformats.org/officeDocument/2006/relationships/image" Target="../media/image3.jpe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7.xml"/><Relationship Id="rId5" Type="http://schemas.openxmlformats.org/officeDocument/2006/relationships/image" Target="../media/image3.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3.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8.xml"/><Relationship Id="rId5" Type="http://schemas.openxmlformats.org/officeDocument/2006/relationships/image" Target="../media/image3.jpe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9.xml"/><Relationship Id="rId6" Type="http://schemas.openxmlformats.org/officeDocument/2006/relationships/image" Target="../media/image6.jpeg"/><Relationship Id="rId5" Type="http://schemas.openxmlformats.org/officeDocument/2006/relationships/image" Target="../media/image3.jpe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3.jpeg"/><Relationship Id="rId5" Type="http://schemas.openxmlformats.org/officeDocument/2006/relationships/hyperlink" Target="http://mes.gov.ge/content.php?id=539&amp;lang=eng" TargetMode="Externa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3.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3.jpeg"/><Relationship Id="rId5" Type="http://schemas.openxmlformats.org/officeDocument/2006/relationships/hyperlink" Target="http://www.mes.gov.ge/content.php?id=540&amp;lang=eng"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mes.gov.ge/content.php?id=4481&amp;lang=e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hyperlink" Target="http://eqe.ge/uploads/Accreditation/accreditationHigher.pdf" TargetMode="External"/><Relationship Id="rId5" Type="http://schemas.openxmlformats.org/officeDocument/2006/relationships/image" Target="../media/image3.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3.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5">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6" name="Rectangle 5"/>
          <p:cNvSpPr/>
          <p:nvPr/>
        </p:nvSpPr>
        <p:spPr>
          <a:xfrm>
            <a:off x="3962400" y="609600"/>
            <a:ext cx="4724400" cy="646331"/>
          </a:xfrm>
          <a:prstGeom prst="rect">
            <a:avLst/>
          </a:prstGeom>
        </p:spPr>
        <p:txBody>
          <a:bodyPr wrap="square">
            <a:spAutoFit/>
          </a:bodyPr>
          <a:lstStyle/>
          <a:p>
            <a:pPr fontAlgn="auto">
              <a:spcAft>
                <a:spcPts val="0"/>
              </a:spcAft>
              <a:buFont typeface="Arial" pitchFamily="34" charset="0"/>
              <a:buNone/>
              <a:defRPr/>
            </a:pPr>
            <a:endParaRPr lang="ka-GE" dirty="0" smtClean="0">
              <a:latin typeface="Times New Roman" pitchFamily="18" charset="0"/>
              <a:cs typeface="Times New Roman" pitchFamily="18" charset="0"/>
            </a:endParaRPr>
          </a:p>
          <a:p>
            <a:pPr fontAlgn="auto">
              <a:spcAft>
                <a:spcPts val="0"/>
              </a:spcAft>
              <a:buFont typeface="Arial" pitchFamily="34" charset="0"/>
              <a:buNone/>
              <a:defRPr/>
            </a:pPr>
            <a:endParaRPr lang="ka-GE" dirty="0" smtClean="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6" cstate="print">
            <a:extLst>
              <a:ext uri="{28A0092B-C50C-407E-A947-70E740481C1C}">
                <a14:useLocalDpi xmlns:a14="http://schemas.microsoft.com/office/drawing/2010/main" xmlns="" val="0"/>
              </a:ext>
            </a:extLst>
          </a:blip>
          <a:stretch>
            <a:fillRect/>
          </a:stretch>
        </p:blipFill>
        <p:spPr>
          <a:xfrm>
            <a:off x="6858000" y="457200"/>
            <a:ext cx="2133600" cy="926783"/>
          </a:xfrm>
        </p:spPr>
      </p:pic>
      <p:sp>
        <p:nvSpPr>
          <p:cNvPr id="7" name="TextBox 6"/>
          <p:cNvSpPr txBox="1"/>
          <p:nvPr/>
        </p:nvSpPr>
        <p:spPr>
          <a:xfrm>
            <a:off x="304800" y="1905000"/>
            <a:ext cx="8153400" cy="1323439"/>
          </a:xfrm>
          <a:prstGeom prst="rect">
            <a:avLst/>
          </a:prstGeom>
          <a:noFill/>
        </p:spPr>
        <p:txBody>
          <a:bodyPr wrap="square" rtlCol="0">
            <a:spAutoFit/>
          </a:bodyPr>
          <a:lstStyle/>
          <a:p>
            <a:pPr algn="ctr"/>
            <a:r>
              <a:rPr lang="en-US" sz="8000" dirty="0" smtClean="0">
                <a:solidFill>
                  <a:srgbClr val="0070C0"/>
                </a:solidFill>
                <a:latin typeface="Cambria" pitchFamily="18" charset="0"/>
              </a:rPr>
              <a:t>PESTLE </a:t>
            </a:r>
            <a:endParaRPr lang="en-US" sz="8000" dirty="0">
              <a:solidFill>
                <a:srgbClr val="0070C0"/>
              </a:solidFill>
              <a:latin typeface="Cambria" pitchFamily="18" charset="0"/>
            </a:endParaRPr>
          </a:p>
        </p:txBody>
      </p:sp>
      <p:sp>
        <p:nvSpPr>
          <p:cNvPr id="8" name="TextBox 7"/>
          <p:cNvSpPr txBox="1"/>
          <p:nvPr/>
        </p:nvSpPr>
        <p:spPr>
          <a:xfrm>
            <a:off x="3505200" y="3733800"/>
            <a:ext cx="1981200" cy="646331"/>
          </a:xfrm>
          <a:prstGeom prst="rect">
            <a:avLst/>
          </a:prstGeom>
          <a:noFill/>
        </p:spPr>
        <p:txBody>
          <a:bodyPr wrap="square" rtlCol="0">
            <a:spAutoFit/>
          </a:bodyPr>
          <a:lstStyle/>
          <a:p>
            <a:r>
              <a:rPr lang="en-US" sz="3600" b="1" dirty="0" smtClean="0">
                <a:solidFill>
                  <a:srgbClr val="00B0F0"/>
                </a:solidFill>
                <a:latin typeface="Cambria" pitchFamily="18" charset="0"/>
              </a:rPr>
              <a:t>Georgia</a:t>
            </a:r>
            <a:endParaRPr lang="en-US" sz="2400" b="1" dirty="0">
              <a:solidFill>
                <a:srgbClr val="00B0F0"/>
              </a:solidFill>
              <a:latin typeface="Cambria"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a:t>
            </a:fld>
            <a:endParaRPr lang="en-US"/>
          </a:p>
        </p:txBody>
      </p:sp>
      <p:sp>
        <p:nvSpPr>
          <p:cNvPr id="5" name="TextBox 4"/>
          <p:cNvSpPr txBox="1"/>
          <p:nvPr/>
        </p:nvSpPr>
        <p:spPr>
          <a:xfrm>
            <a:off x="781050" y="5170714"/>
            <a:ext cx="7429500" cy="646331"/>
          </a:xfrm>
          <a:prstGeom prst="rect">
            <a:avLst/>
          </a:prstGeom>
          <a:noFill/>
        </p:spPr>
        <p:txBody>
          <a:bodyPr wrap="square" rtlCol="0">
            <a:spAutoFit/>
          </a:bodyPr>
          <a:lstStyle/>
          <a:p>
            <a:r>
              <a:rPr lang="en-US" dirty="0" smtClean="0">
                <a:latin typeface="Cambria" pitchFamily="18" charset="0"/>
              </a:rPr>
              <a:t>Team: </a:t>
            </a:r>
            <a:r>
              <a:rPr lang="en-US" dirty="0" smtClean="0">
                <a:latin typeface="Cambria" pitchFamily="18" charset="0"/>
              </a:rPr>
              <a:t>Tinatin </a:t>
            </a:r>
            <a:r>
              <a:rPr lang="en-US" dirty="0" err="1" smtClean="0">
                <a:latin typeface="Cambria" pitchFamily="18" charset="0"/>
              </a:rPr>
              <a:t>Kakhiani</a:t>
            </a:r>
            <a:r>
              <a:rPr lang="en-US" dirty="0" smtClean="0">
                <a:latin typeface="Cambria" pitchFamily="18" charset="0"/>
              </a:rPr>
              <a:t>, Zhana Antia, Khatuna Dolidze, </a:t>
            </a:r>
            <a:r>
              <a:rPr lang="en-US" dirty="0" err="1" smtClean="0">
                <a:latin typeface="Cambria" pitchFamily="18" charset="0"/>
              </a:rPr>
              <a:t>Nintso</a:t>
            </a:r>
            <a:r>
              <a:rPr lang="en-US" dirty="0" smtClean="0">
                <a:latin typeface="Cambria" pitchFamily="18" charset="0"/>
              </a:rPr>
              <a:t> Gogichadze, Tamar </a:t>
            </a:r>
            <a:r>
              <a:rPr lang="en-US" dirty="0" err="1" smtClean="0">
                <a:latin typeface="Cambria" pitchFamily="18" charset="0"/>
              </a:rPr>
              <a:t>Onoprienko</a:t>
            </a:r>
            <a:r>
              <a:rPr lang="en-US" dirty="0" smtClean="0">
                <a:latin typeface="Cambria" pitchFamily="18" charset="0"/>
              </a:rPr>
              <a:t>, Nino </a:t>
            </a:r>
            <a:r>
              <a:rPr lang="en-US" dirty="0" err="1" smtClean="0">
                <a:latin typeface="Cambria" pitchFamily="18" charset="0"/>
              </a:rPr>
              <a:t>Rukhadze</a:t>
            </a:r>
            <a:r>
              <a:rPr lang="en-US" dirty="0" smtClean="0">
                <a:latin typeface="Cambria" pitchFamily="18" charset="0"/>
              </a:rPr>
              <a:t>, Keti </a:t>
            </a:r>
            <a:r>
              <a:rPr lang="en-US" dirty="0" err="1" smtClean="0">
                <a:latin typeface="Cambria" pitchFamily="18" charset="0"/>
              </a:rPr>
              <a:t>Makashvili</a:t>
            </a:r>
            <a:r>
              <a:rPr lang="en-US" dirty="0" smtClean="0">
                <a:latin typeface="Cambria" pitchFamily="18" charset="0"/>
              </a:rPr>
              <a:t>, </a:t>
            </a:r>
            <a:r>
              <a:rPr lang="en-US" dirty="0" err="1" smtClean="0">
                <a:latin typeface="Cambria" pitchFamily="18" charset="0"/>
              </a:rPr>
              <a:t>Lia</a:t>
            </a:r>
            <a:r>
              <a:rPr lang="en-US" dirty="0" smtClean="0">
                <a:latin typeface="Cambria" pitchFamily="18" charset="0"/>
              </a:rPr>
              <a:t> Maisuradze</a:t>
            </a:r>
            <a:endParaRPr lang="en-US" dirty="0">
              <a:latin typeface="Cambria" pitchFamily="18" charset="0"/>
            </a:endParaRPr>
          </a:p>
        </p:txBody>
      </p:sp>
      <p:pic>
        <p:nvPicPr>
          <p:cNvPr id="9" name="Picture 8"/>
          <p:cNvPicPr>
            <a:picLocks noChangeAspect="1"/>
          </p:cNvPicPr>
          <p:nvPr/>
        </p:nvPicPr>
        <p:blipFill rotWithShape="1">
          <a:blip r:embed="rId7" cstate="print">
            <a:duotone>
              <a:prstClr val="black"/>
              <a:schemeClr val="accent1">
                <a:tint val="45000"/>
                <a:satMod val="400000"/>
              </a:schemeClr>
            </a:duotone>
            <a:extLst>
              <a:ext uri="{BEBA8EAE-BF5A-486C-A8C5-ECC9F3942E4B}">
                <a14:imgProps xmlns:a14="http://schemas.microsoft.com/office/drawing/2010/main" xmlns="">
                  <a14:imgLayer r:embed="rId8">
                    <a14:imgEffect>
                      <a14:brightnessContrast bright="20000" contrast="-40000"/>
                    </a14:imgEffect>
                  </a14:imgLayer>
                </a14:imgProps>
              </a:ext>
              <a:ext uri="{28A0092B-C50C-407E-A947-70E740481C1C}">
                <a14:useLocalDpi xmlns:a14="http://schemas.microsoft.com/office/drawing/2010/main" xmlns="" val="0"/>
              </a:ext>
            </a:extLst>
          </a:blip>
          <a:srcRect t="10275" b="7740"/>
          <a:stretch/>
        </p:blipFill>
        <p:spPr>
          <a:xfrm>
            <a:off x="-10887" y="381000"/>
            <a:ext cx="2474977" cy="1524000"/>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743200"/>
            <a:ext cx="8382000" cy="2925763"/>
          </a:xfrm>
        </p:spPr>
        <p:txBody>
          <a:bodyPr>
            <a:noAutofit/>
          </a:bodyPr>
          <a:lstStyle/>
          <a:p>
            <a:endParaRPr lang="en-US" sz="2800" dirty="0" smtClean="0">
              <a:latin typeface="Cambria" pitchFamily="18" charset="0"/>
            </a:endParaRPr>
          </a:p>
          <a:p>
            <a:r>
              <a:rPr lang="en-US" sz="2800" b="1" dirty="0" smtClean="0"/>
              <a:t>Results of the reforms </a:t>
            </a:r>
            <a:r>
              <a:rPr lang="en-US" sz="2800" dirty="0" smtClean="0"/>
              <a:t>- economic </a:t>
            </a:r>
            <a:r>
              <a:rPr lang="en-US" sz="2800" dirty="0"/>
              <a:t>growth, extensive private sector development and impressive public infrastructure improvements</a:t>
            </a:r>
            <a:endParaRPr lang="en-US" sz="2800" dirty="0">
              <a:latin typeface="Cambria" pitchFamily="18" charset="0"/>
            </a:endParaRPr>
          </a:p>
          <a:p>
            <a:endParaRPr lang="en-US" sz="2800" dirty="0" smtClean="0">
              <a:latin typeface="Cambria" pitchFamily="18" charset="0"/>
            </a:endParaRPr>
          </a:p>
          <a:p>
            <a:r>
              <a:rPr lang="en-US" sz="2800" dirty="0" smtClean="0">
                <a:latin typeface="Cambria" pitchFamily="18" charset="0"/>
              </a:rPr>
              <a:t>Economic reforms addressed </a:t>
            </a:r>
            <a:r>
              <a:rPr lang="en-US" sz="2800" dirty="0">
                <a:latin typeface="Cambria" pitchFamily="18" charset="0"/>
              </a:rPr>
              <a:t>to </a:t>
            </a:r>
            <a:r>
              <a:rPr lang="en-US" sz="2800" i="1" dirty="0">
                <a:latin typeface="Cambria" pitchFamily="18" charset="0"/>
              </a:rPr>
              <a:t>liberalization</a:t>
            </a:r>
            <a:r>
              <a:rPr lang="en-US" sz="2800" dirty="0">
                <a:latin typeface="Cambria" pitchFamily="18" charset="0"/>
              </a:rPr>
              <a:t> by initiating </a:t>
            </a:r>
            <a:r>
              <a:rPr lang="en-US" sz="2800" i="1" dirty="0">
                <a:latin typeface="Cambria" pitchFamily="18" charset="0"/>
              </a:rPr>
              <a:t>privatization</a:t>
            </a:r>
            <a:r>
              <a:rPr lang="en-US" sz="2800" dirty="0">
                <a:latin typeface="Cambria" pitchFamily="18" charset="0"/>
              </a:rPr>
              <a:t>, inviting </a:t>
            </a:r>
            <a:r>
              <a:rPr lang="en-US" sz="2800" i="1" dirty="0">
                <a:latin typeface="Cambria" pitchFamily="18" charset="0"/>
              </a:rPr>
              <a:t>foreign investments</a:t>
            </a:r>
            <a:r>
              <a:rPr lang="en-US" sz="2800" dirty="0">
                <a:latin typeface="Cambria" pitchFamily="18" charset="0"/>
              </a:rPr>
              <a:t>, increasing the state budget, sharply improving </a:t>
            </a:r>
            <a:r>
              <a:rPr lang="en-US" sz="2800" i="1" dirty="0">
                <a:latin typeface="Cambria" pitchFamily="18" charset="0"/>
              </a:rPr>
              <a:t>macroeconomic index</a:t>
            </a:r>
            <a:r>
              <a:rPr lang="en-US" sz="2800" dirty="0">
                <a:latin typeface="Cambria" pitchFamily="18" charset="0"/>
              </a:rPr>
              <a:t> and </a:t>
            </a:r>
            <a:r>
              <a:rPr lang="en-US" sz="2800" i="1" dirty="0">
                <a:latin typeface="Cambria" pitchFamily="18" charset="0"/>
              </a:rPr>
              <a:t>lowering taxes </a:t>
            </a:r>
            <a:r>
              <a:rPr lang="en-US" sz="2800" dirty="0">
                <a:latin typeface="Cambria" pitchFamily="18" charset="0"/>
              </a:rPr>
              <a:t>and </a:t>
            </a:r>
            <a:r>
              <a:rPr lang="en-US" sz="2800" i="1" dirty="0">
                <a:latin typeface="Cambria" pitchFamily="18" charset="0"/>
              </a:rPr>
              <a:t>downsizing customs</a:t>
            </a:r>
            <a:r>
              <a:rPr lang="en-US" sz="2800" dirty="0">
                <a:latin typeface="Cambria" pitchFamily="18" charset="0"/>
              </a:rPr>
              <a:t>. </a:t>
            </a: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a:latin typeface="Cambria" pitchFamily="18" charset="0"/>
            </a:endParaRPr>
          </a:p>
        </p:txBody>
      </p:sp>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err="1">
                <a:solidFill>
                  <a:srgbClr val="0070C0"/>
                </a:solidFill>
                <a:latin typeface="Cambria" pitchFamily="18" charset="0"/>
              </a:rPr>
              <a:t>E</a:t>
            </a:r>
            <a:r>
              <a:rPr lang="en-US" sz="5400" dirty="0" err="1" smtClean="0">
                <a:solidFill>
                  <a:srgbClr val="0070C0"/>
                </a:solidFill>
                <a:latin typeface="Cambria" pitchFamily="18" charset="0"/>
              </a:rPr>
              <a:t>comonic</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xmlns="" val="44699733"/>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90800"/>
            <a:ext cx="2971800" cy="3459163"/>
          </a:xfrm>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en-US" sz="3600" b="1" dirty="0" smtClean="0">
                <a:solidFill>
                  <a:srgbClr val="0070C0"/>
                </a:solidFill>
                <a:latin typeface="Cambria" pitchFamily="18" charset="0"/>
              </a:rPr>
              <a:t>Taxes</a:t>
            </a:r>
          </a:p>
          <a:p>
            <a:pPr marL="0" indent="0" algn="ctr">
              <a:buNone/>
            </a:pPr>
            <a:endParaRPr lang="en-US" b="1" dirty="0" smtClean="0">
              <a:latin typeface="Cambria" pitchFamily="18" charset="0"/>
            </a:endParaRPr>
          </a:p>
          <a:p>
            <a:r>
              <a:rPr lang="en-US" dirty="0">
                <a:latin typeface="Cambria" pitchFamily="18" charset="0"/>
              </a:rPr>
              <a:t>I</a:t>
            </a:r>
            <a:r>
              <a:rPr lang="en-US" dirty="0" smtClean="0">
                <a:latin typeface="Cambria" pitchFamily="18" charset="0"/>
              </a:rPr>
              <a:t>ncome </a:t>
            </a:r>
            <a:r>
              <a:rPr lang="en-US" dirty="0">
                <a:latin typeface="Cambria" pitchFamily="18" charset="0"/>
              </a:rPr>
              <a:t>tax </a:t>
            </a:r>
            <a:r>
              <a:rPr lang="en-US" dirty="0" smtClean="0">
                <a:latin typeface="Cambria" pitchFamily="18" charset="0"/>
              </a:rPr>
              <a:t>-  20% </a:t>
            </a:r>
          </a:p>
          <a:p>
            <a:r>
              <a:rPr lang="en-US" dirty="0" smtClean="0">
                <a:latin typeface="Cambria" pitchFamily="18" charset="0"/>
              </a:rPr>
              <a:t>Profit </a:t>
            </a:r>
            <a:r>
              <a:rPr lang="en-US" dirty="0">
                <a:latin typeface="Cambria" pitchFamily="18" charset="0"/>
              </a:rPr>
              <a:t>tax </a:t>
            </a:r>
            <a:r>
              <a:rPr lang="en-US" dirty="0" smtClean="0">
                <a:latin typeface="Cambria" pitchFamily="18" charset="0"/>
              </a:rPr>
              <a:t>- 15%</a:t>
            </a:r>
          </a:p>
          <a:p>
            <a:r>
              <a:rPr lang="en-US" dirty="0" smtClean="0">
                <a:latin typeface="Cambria" pitchFamily="18" charset="0"/>
              </a:rPr>
              <a:t>Dividends </a:t>
            </a:r>
            <a:r>
              <a:rPr lang="en-US" dirty="0">
                <a:latin typeface="Cambria" pitchFamily="18" charset="0"/>
              </a:rPr>
              <a:t>and interest income </a:t>
            </a:r>
            <a:r>
              <a:rPr lang="en-US" dirty="0" smtClean="0">
                <a:latin typeface="Cambria" pitchFamily="18" charset="0"/>
              </a:rPr>
              <a:t>rate -  </a:t>
            </a:r>
            <a:r>
              <a:rPr lang="en-US" dirty="0">
                <a:latin typeface="Cambria" pitchFamily="18" charset="0"/>
              </a:rPr>
              <a:t>5% </a:t>
            </a:r>
            <a:endParaRPr lang="en-US" dirty="0" smtClean="0">
              <a:latin typeface="Cambria" pitchFamily="18" charset="0"/>
            </a:endParaRPr>
          </a:p>
          <a:p>
            <a:r>
              <a:rPr lang="en-US" dirty="0" smtClean="0">
                <a:latin typeface="Cambria" pitchFamily="18" charset="0"/>
              </a:rPr>
              <a:t>Value Added </a:t>
            </a:r>
            <a:r>
              <a:rPr lang="en-US" dirty="0">
                <a:latin typeface="Cambria" pitchFamily="18" charset="0"/>
              </a:rPr>
              <a:t>T</a:t>
            </a:r>
            <a:r>
              <a:rPr lang="en-US" dirty="0" smtClean="0">
                <a:latin typeface="Cambria" pitchFamily="18" charset="0"/>
              </a:rPr>
              <a:t>ax </a:t>
            </a:r>
            <a:r>
              <a:rPr lang="en-US" dirty="0">
                <a:latin typeface="Cambria" pitchFamily="18" charset="0"/>
              </a:rPr>
              <a:t>(VAT) </a:t>
            </a:r>
            <a:r>
              <a:rPr lang="en-US" dirty="0" smtClean="0">
                <a:latin typeface="Cambria" pitchFamily="18" charset="0"/>
              </a:rPr>
              <a:t>- 18</a:t>
            </a:r>
            <a:r>
              <a:rPr lang="en-US" dirty="0">
                <a:latin typeface="Cambria" pitchFamily="18" charset="0"/>
              </a:rPr>
              <a:t>%.</a:t>
            </a:r>
          </a:p>
          <a:p>
            <a:endParaRPr lang="en-US" dirty="0" smtClean="0">
              <a:latin typeface="Cambria" pitchFamily="18" charset="0"/>
            </a:endParaRPr>
          </a:p>
          <a:p>
            <a:pPr marL="0" indent="0">
              <a:buNone/>
            </a:pPr>
            <a:endParaRPr lang="en-US" dirty="0">
              <a:latin typeface="Cambria" pitchFamily="18" charset="0"/>
            </a:endParaRPr>
          </a:p>
          <a:p>
            <a:pPr marL="0" indent="0">
              <a:buNone/>
            </a:pPr>
            <a:endParaRPr lang="en-US" dirty="0">
              <a:latin typeface="Cambria" pitchFamily="18" charset="0"/>
            </a:endParaRPr>
          </a:p>
        </p:txBody>
      </p:sp>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err="1">
                <a:solidFill>
                  <a:srgbClr val="0070C0"/>
                </a:solidFill>
                <a:latin typeface="Cambria" pitchFamily="18" charset="0"/>
              </a:rPr>
              <a:t>E</a:t>
            </a:r>
            <a:r>
              <a:rPr lang="en-US" sz="5400" dirty="0" err="1" smtClean="0">
                <a:solidFill>
                  <a:srgbClr val="0070C0"/>
                </a:solidFill>
                <a:latin typeface="Cambria" pitchFamily="18" charset="0"/>
              </a:rPr>
              <a:t>comonic</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2" name="Rectangle 1"/>
          <p:cNvSpPr/>
          <p:nvPr/>
        </p:nvSpPr>
        <p:spPr>
          <a:xfrm>
            <a:off x="3886200" y="2971800"/>
            <a:ext cx="4724400" cy="2308324"/>
          </a:xfrm>
          <a:prstGeom prst="rect">
            <a:avLst/>
          </a:prstGeom>
        </p:spPr>
        <p:txBody>
          <a:bodyPr wrap="square">
            <a:spAutoFit/>
          </a:bodyPr>
          <a:lstStyle/>
          <a:p>
            <a:pPr algn="just"/>
            <a:r>
              <a:rPr lang="en-US" sz="3600" dirty="0" smtClean="0">
                <a:latin typeface="Cambria" pitchFamily="18" charset="0"/>
              </a:rPr>
              <a:t>Act #99 – Educational Institutions are free from the profit and VAT tax </a:t>
            </a:r>
            <a:endParaRPr lang="en-US" sz="3600" dirty="0">
              <a:latin typeface="Cambria" pitchFamily="18" charset="0"/>
            </a:endParaRPr>
          </a:p>
        </p:txBody>
      </p:sp>
      <p:sp>
        <p:nvSpPr>
          <p:cNvPr id="6" name="TextBox 5"/>
          <p:cNvSpPr txBox="1"/>
          <p:nvPr/>
        </p:nvSpPr>
        <p:spPr>
          <a:xfrm>
            <a:off x="304800" y="6400800"/>
            <a:ext cx="6781800" cy="276999"/>
          </a:xfrm>
          <a:prstGeom prst="rect">
            <a:avLst/>
          </a:prstGeom>
          <a:noFill/>
        </p:spPr>
        <p:txBody>
          <a:bodyPr wrap="square" rtlCol="0">
            <a:spAutoFit/>
          </a:bodyPr>
          <a:lstStyle/>
          <a:p>
            <a:r>
              <a:rPr lang="en-US" sz="1200" dirty="0" smtClean="0"/>
              <a:t>www.economy.ge</a:t>
            </a:r>
            <a:endParaRPr lang="en-US" sz="12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xmlns="" val="1253587217"/>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5867400" cy="3916364"/>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dirty="0" smtClean="0">
                <a:latin typeface="Cambria" pitchFamily="18" charset="0"/>
              </a:rPr>
              <a:t>Monetary Policy - Interest rate – 6.5%</a:t>
            </a:r>
          </a:p>
          <a:p>
            <a:pPr marL="0" indent="0">
              <a:buNone/>
            </a:pPr>
            <a:endParaRPr lang="en-US" dirty="0" smtClean="0">
              <a:latin typeface="Cambria" pitchFamily="18" charset="0"/>
            </a:endParaRPr>
          </a:p>
          <a:p>
            <a:pPr marL="0" indent="0">
              <a:buNone/>
            </a:pPr>
            <a:r>
              <a:rPr lang="en-US" b="1" dirty="0" smtClean="0">
                <a:latin typeface="Cambria" pitchFamily="18" charset="0"/>
              </a:rPr>
              <a:t>Commercial Bank Average Interest Rate</a:t>
            </a:r>
          </a:p>
          <a:p>
            <a:pPr marL="0" indent="0">
              <a:buNone/>
            </a:pPr>
            <a:r>
              <a:rPr lang="en-US" dirty="0" smtClean="0">
                <a:latin typeface="Cambria" pitchFamily="18" charset="0"/>
              </a:rPr>
              <a:t>Loans in </a:t>
            </a:r>
            <a:r>
              <a:rPr lang="en-US" dirty="0" err="1" smtClean="0">
                <a:latin typeface="Cambria" pitchFamily="18" charset="0"/>
              </a:rPr>
              <a:t>Lari</a:t>
            </a:r>
            <a:r>
              <a:rPr lang="en-US" dirty="0" smtClean="0">
                <a:latin typeface="Cambria" pitchFamily="18" charset="0"/>
              </a:rPr>
              <a:t> for Enterprises and households – ST -27.4 LT 19.3</a:t>
            </a:r>
          </a:p>
          <a:p>
            <a:pPr marL="0" indent="0">
              <a:buNone/>
            </a:pPr>
            <a:r>
              <a:rPr lang="en-US" dirty="0" smtClean="0">
                <a:latin typeface="Cambria" pitchFamily="18" charset="0"/>
              </a:rPr>
              <a:t>Loans in Foreign Currency – ST -16.5 LT – 14</a:t>
            </a:r>
          </a:p>
          <a:p>
            <a:pPr marL="0" indent="0">
              <a:buNone/>
            </a:pPr>
            <a:r>
              <a:rPr lang="en-US" dirty="0" smtClean="0">
                <a:latin typeface="Cambria" pitchFamily="18" charset="0"/>
              </a:rPr>
              <a:t>Deposits in </a:t>
            </a:r>
            <a:r>
              <a:rPr lang="en-US" dirty="0" err="1" smtClean="0">
                <a:latin typeface="Cambria" pitchFamily="18" charset="0"/>
              </a:rPr>
              <a:t>Lari</a:t>
            </a:r>
            <a:r>
              <a:rPr lang="en-US" dirty="0" smtClean="0">
                <a:latin typeface="Cambria" pitchFamily="18" charset="0"/>
              </a:rPr>
              <a:t> – ST 16.5, LT 14</a:t>
            </a:r>
          </a:p>
          <a:p>
            <a:pPr marL="0" indent="0">
              <a:buNone/>
            </a:pPr>
            <a:r>
              <a:rPr lang="en-US" dirty="0" smtClean="0">
                <a:latin typeface="Cambria" pitchFamily="18" charset="0"/>
              </a:rPr>
              <a:t>Deposits </a:t>
            </a:r>
            <a:r>
              <a:rPr lang="en-US" dirty="0" smtClean="0">
                <a:latin typeface="Cambria" pitchFamily="18" charset="0"/>
              </a:rPr>
              <a:t>in foreign currency – ST 7.2</a:t>
            </a:r>
            <a:endParaRPr lang="en-US" dirty="0">
              <a:latin typeface="Cambria" pitchFamily="18" charset="0"/>
            </a:endParaRPr>
          </a:p>
        </p:txBody>
      </p:sp>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smtClean="0">
                <a:solidFill>
                  <a:srgbClr val="0070C0"/>
                </a:solidFill>
                <a:latin typeface="Cambria" pitchFamily="18" charset="0"/>
              </a:rPr>
              <a:t>E</a:t>
            </a:r>
            <a:r>
              <a:rPr lang="en-US" sz="5400" dirty="0" smtClean="0">
                <a:solidFill>
                  <a:srgbClr val="0070C0"/>
                </a:solidFill>
                <a:latin typeface="Cambria" pitchFamily="18" charset="0"/>
              </a:rPr>
              <a:t>conomic</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2" name="Rectangle 1"/>
          <p:cNvSpPr/>
          <p:nvPr/>
        </p:nvSpPr>
        <p:spPr>
          <a:xfrm>
            <a:off x="6172200" y="2209800"/>
            <a:ext cx="2743199" cy="3785652"/>
          </a:xfrm>
          <a:prstGeom prst="rect">
            <a:avLst/>
          </a:prstGeom>
        </p:spPr>
        <p:txBody>
          <a:bodyPr wrap="square">
            <a:spAutoFit/>
          </a:bodyPr>
          <a:lstStyle/>
          <a:p>
            <a:pPr algn="just"/>
            <a:r>
              <a:rPr lang="en-US" sz="2000" dirty="0" smtClean="0">
                <a:latin typeface="Cambria" pitchFamily="18" charset="0"/>
              </a:rPr>
              <a:t>Nominal Gross Domestic Product – 24229.1 </a:t>
            </a:r>
            <a:r>
              <a:rPr lang="en-US" sz="2000" dirty="0" smtClean="0">
                <a:latin typeface="Cambria" pitchFamily="18" charset="0"/>
              </a:rPr>
              <a:t>ml. </a:t>
            </a:r>
            <a:r>
              <a:rPr lang="en-US" sz="2000" dirty="0" err="1" smtClean="0">
                <a:latin typeface="Cambria" pitchFamily="18" charset="0"/>
              </a:rPr>
              <a:t>L</a:t>
            </a:r>
            <a:r>
              <a:rPr lang="en-US" sz="2000" dirty="0" err="1" smtClean="0">
                <a:latin typeface="Cambria" pitchFamily="18" charset="0"/>
              </a:rPr>
              <a:t>ari</a:t>
            </a:r>
            <a:endParaRPr lang="en-US" sz="2000" dirty="0" smtClean="0">
              <a:latin typeface="Cambria" pitchFamily="18" charset="0"/>
            </a:endParaRPr>
          </a:p>
          <a:p>
            <a:pPr algn="just"/>
            <a:endParaRPr lang="en-US" sz="2000" dirty="0" smtClean="0">
              <a:latin typeface="Cambria" pitchFamily="18" charset="0"/>
            </a:endParaRPr>
          </a:p>
          <a:p>
            <a:pPr algn="just"/>
            <a:r>
              <a:rPr lang="en-US" sz="2000" dirty="0" smtClean="0">
                <a:latin typeface="Cambria" pitchFamily="18" charset="0"/>
              </a:rPr>
              <a:t>GDP per capita – 5421.4 </a:t>
            </a:r>
            <a:r>
              <a:rPr lang="en-US" sz="2000" dirty="0" smtClean="0">
                <a:latin typeface="Cambria" pitchFamily="18" charset="0"/>
              </a:rPr>
              <a:t>ml. </a:t>
            </a:r>
            <a:r>
              <a:rPr lang="en-US" sz="2000" dirty="0" err="1" smtClean="0">
                <a:latin typeface="Cambria" pitchFamily="18" charset="0"/>
              </a:rPr>
              <a:t>Lari</a:t>
            </a:r>
            <a:endParaRPr lang="en-US" sz="2000" dirty="0" smtClean="0">
              <a:latin typeface="Cambria" pitchFamily="18" charset="0"/>
            </a:endParaRPr>
          </a:p>
          <a:p>
            <a:pPr algn="just"/>
            <a:endParaRPr lang="en-US" sz="2000" dirty="0" smtClean="0">
              <a:latin typeface="Cambria" pitchFamily="18" charset="0"/>
            </a:endParaRPr>
          </a:p>
          <a:p>
            <a:pPr algn="just"/>
            <a:r>
              <a:rPr lang="en-US" sz="2000" dirty="0" smtClean="0">
                <a:latin typeface="Cambria" pitchFamily="18" charset="0"/>
              </a:rPr>
              <a:t>Unemployment rate – 15%</a:t>
            </a:r>
          </a:p>
          <a:p>
            <a:pPr algn="just"/>
            <a:endParaRPr lang="en-US" sz="2000" dirty="0" smtClean="0">
              <a:latin typeface="Cambria" pitchFamily="18" charset="0"/>
            </a:endParaRPr>
          </a:p>
          <a:p>
            <a:pPr algn="just"/>
            <a:r>
              <a:rPr lang="en-US" sz="2000" dirty="0" smtClean="0">
                <a:latin typeface="Cambria" pitchFamily="18" charset="0"/>
              </a:rPr>
              <a:t>Employment – 1664.2 thousand people</a:t>
            </a:r>
            <a:endParaRPr lang="en-US" dirty="0">
              <a:latin typeface="Cambria" pitchFamily="18" charset="0"/>
            </a:endParaRPr>
          </a:p>
        </p:txBody>
      </p:sp>
      <p:sp>
        <p:nvSpPr>
          <p:cNvPr id="6" name="Rectangle 5"/>
          <p:cNvSpPr/>
          <p:nvPr/>
        </p:nvSpPr>
        <p:spPr>
          <a:xfrm>
            <a:off x="4004213" y="1600200"/>
            <a:ext cx="4889415" cy="461665"/>
          </a:xfrm>
          <a:prstGeom prst="rect">
            <a:avLst/>
          </a:prstGeom>
        </p:spPr>
        <p:txBody>
          <a:bodyPr wrap="none">
            <a:spAutoFit/>
          </a:bodyPr>
          <a:lstStyle/>
          <a:p>
            <a:pPr algn="ctr"/>
            <a:r>
              <a:rPr lang="en-US" sz="2400" b="1" dirty="0" smtClean="0">
                <a:solidFill>
                  <a:srgbClr val="0070C0"/>
                </a:solidFill>
                <a:latin typeface="Cambria" pitchFamily="18" charset="0"/>
              </a:rPr>
              <a:t>Main Macroeconomic  Aggregates</a:t>
            </a:r>
            <a:endParaRPr lang="en-US" sz="2400" b="1" dirty="0">
              <a:solidFill>
                <a:srgbClr val="0070C0"/>
              </a:solidFill>
              <a:latin typeface="Cambria" pitchFamily="18" charset="0"/>
            </a:endParaRPr>
          </a:p>
        </p:txBody>
      </p:sp>
      <p:sp>
        <p:nvSpPr>
          <p:cNvPr id="7" name="TextBox 6"/>
          <p:cNvSpPr txBox="1"/>
          <p:nvPr/>
        </p:nvSpPr>
        <p:spPr>
          <a:xfrm>
            <a:off x="304800" y="6400800"/>
            <a:ext cx="6781800" cy="276999"/>
          </a:xfrm>
          <a:prstGeom prst="rect">
            <a:avLst/>
          </a:prstGeom>
          <a:noFill/>
        </p:spPr>
        <p:txBody>
          <a:bodyPr wrap="square" rtlCol="0">
            <a:spAutoFit/>
          </a:bodyPr>
          <a:lstStyle/>
          <a:p>
            <a:r>
              <a:rPr lang="en-US" sz="1200" dirty="0"/>
              <a:t>http://nbg.gov.ge/uploads/publications/annualreport/2011/annual__eng_2011_webnew0309.pdf</a:t>
            </a:r>
          </a:p>
        </p:txBody>
      </p:sp>
      <p:sp>
        <p:nvSpPr>
          <p:cNvPr id="9" name="Slide Number Placeholder 8"/>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xmlns="" val="3167981746"/>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90800"/>
            <a:ext cx="3276600" cy="3459163"/>
          </a:xfrm>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endParaRPr lang="en-US" sz="3600" b="1" dirty="0" smtClean="0">
              <a:solidFill>
                <a:srgbClr val="0070C0"/>
              </a:solidFill>
              <a:latin typeface="Cambria" pitchFamily="18" charset="0"/>
            </a:endParaRPr>
          </a:p>
          <a:p>
            <a:r>
              <a:rPr lang="en-US" dirty="0" smtClean="0">
                <a:latin typeface="Cambria" pitchFamily="18" charset="0"/>
              </a:rPr>
              <a:t>Inflation rate – 6% </a:t>
            </a:r>
          </a:p>
          <a:p>
            <a:r>
              <a:rPr lang="en-US" dirty="0" smtClean="0">
                <a:latin typeface="Cambria" pitchFamily="18" charset="0"/>
              </a:rPr>
              <a:t>Refinancing rate – 4.75% </a:t>
            </a:r>
          </a:p>
          <a:p>
            <a:pPr marL="0" indent="0">
              <a:buNone/>
            </a:pPr>
            <a:endParaRPr lang="en-US" dirty="0" smtClean="0">
              <a:latin typeface="Cambria" pitchFamily="18" charset="0"/>
            </a:endParaRPr>
          </a:p>
          <a:p>
            <a:pPr marL="0" indent="0">
              <a:buNone/>
            </a:pPr>
            <a:r>
              <a:rPr lang="en-US" dirty="0">
                <a:latin typeface="Cambria" pitchFamily="18" charset="0"/>
              </a:rPr>
              <a:t> </a:t>
            </a:r>
            <a:r>
              <a:rPr lang="en-US" sz="2000" b="1" dirty="0" smtClean="0">
                <a:latin typeface="Cambria" pitchFamily="18" charset="0"/>
              </a:rPr>
              <a:t>Georgian LARI Exchange rates </a:t>
            </a:r>
            <a:endParaRPr lang="en-US" b="1" dirty="0" smtClean="0">
              <a:latin typeface="Cambria" pitchFamily="18" charset="0"/>
            </a:endParaRPr>
          </a:p>
          <a:p>
            <a:pPr marL="0" indent="0">
              <a:buNone/>
            </a:pPr>
            <a:r>
              <a:rPr lang="en-US" dirty="0" smtClean="0">
                <a:latin typeface="Cambria" pitchFamily="18" charset="0"/>
              </a:rPr>
              <a:t>USD – 1.6555</a:t>
            </a:r>
          </a:p>
          <a:p>
            <a:pPr marL="0" indent="0">
              <a:buNone/>
            </a:pPr>
            <a:r>
              <a:rPr lang="en-US" dirty="0" smtClean="0">
                <a:latin typeface="Cambria" pitchFamily="18" charset="0"/>
              </a:rPr>
              <a:t>EUR – 2.2184</a:t>
            </a:r>
          </a:p>
          <a:p>
            <a:pPr marL="0" indent="0">
              <a:buNone/>
            </a:pPr>
            <a:endParaRPr lang="en-US" dirty="0">
              <a:latin typeface="Cambria" pitchFamily="18" charset="0"/>
            </a:endParaRPr>
          </a:p>
          <a:p>
            <a:pPr marL="0" indent="0">
              <a:buNone/>
            </a:pPr>
            <a:endParaRPr lang="en-US" dirty="0">
              <a:latin typeface="Cambria" pitchFamily="18" charset="0"/>
            </a:endParaRPr>
          </a:p>
        </p:txBody>
      </p:sp>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err="1">
                <a:solidFill>
                  <a:srgbClr val="0070C0"/>
                </a:solidFill>
                <a:latin typeface="Cambria" pitchFamily="18" charset="0"/>
              </a:rPr>
              <a:t>E</a:t>
            </a:r>
            <a:r>
              <a:rPr lang="en-US" sz="5400" dirty="0" err="1" smtClean="0">
                <a:solidFill>
                  <a:srgbClr val="0070C0"/>
                </a:solidFill>
                <a:latin typeface="Cambria" pitchFamily="18" charset="0"/>
              </a:rPr>
              <a:t>comonic</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2" name="Rectangle 1"/>
          <p:cNvSpPr/>
          <p:nvPr/>
        </p:nvSpPr>
        <p:spPr>
          <a:xfrm>
            <a:off x="3733800" y="2667000"/>
            <a:ext cx="5181599" cy="1323439"/>
          </a:xfrm>
          <a:prstGeom prst="rect">
            <a:avLst/>
          </a:prstGeom>
        </p:spPr>
        <p:txBody>
          <a:bodyPr wrap="square">
            <a:spAutoFit/>
          </a:bodyPr>
          <a:lstStyle/>
          <a:p>
            <a:pPr algn="just"/>
            <a:r>
              <a:rPr lang="en-US" sz="2000" dirty="0" smtClean="0">
                <a:latin typeface="Cambria" pitchFamily="18" charset="0"/>
              </a:rPr>
              <a:t>Minimum monthly </a:t>
            </a:r>
            <a:r>
              <a:rPr lang="en-US" sz="2000" dirty="0" smtClean="0">
                <a:latin typeface="Cambria" pitchFamily="18" charset="0"/>
              </a:rPr>
              <a:t>Cost of Living:</a:t>
            </a:r>
          </a:p>
          <a:p>
            <a:pPr algn="just"/>
            <a:endParaRPr lang="en-US" sz="2000" dirty="0">
              <a:latin typeface="Cambria" pitchFamily="18" charset="0"/>
            </a:endParaRPr>
          </a:p>
          <a:p>
            <a:pPr algn="just"/>
            <a:r>
              <a:rPr lang="en-US" sz="2000" dirty="0" smtClean="0">
                <a:latin typeface="Cambria" pitchFamily="18" charset="0"/>
              </a:rPr>
              <a:t>Adult Male – 156.9 </a:t>
            </a:r>
            <a:r>
              <a:rPr lang="en-US" sz="2000" dirty="0" err="1" smtClean="0">
                <a:latin typeface="Cambria" pitchFamily="18" charset="0"/>
              </a:rPr>
              <a:t>Lari</a:t>
            </a:r>
            <a:endParaRPr lang="en-US" sz="2000" dirty="0" smtClean="0">
              <a:latin typeface="Cambria" pitchFamily="18" charset="0"/>
            </a:endParaRPr>
          </a:p>
          <a:p>
            <a:pPr algn="just"/>
            <a:r>
              <a:rPr lang="en-US" sz="2000" dirty="0" smtClean="0">
                <a:latin typeface="Cambria" pitchFamily="18" charset="0"/>
              </a:rPr>
              <a:t>Average family -  263.3 </a:t>
            </a:r>
            <a:r>
              <a:rPr lang="en-US" sz="2000" dirty="0" err="1" smtClean="0">
                <a:latin typeface="Cambria" pitchFamily="18" charset="0"/>
              </a:rPr>
              <a:t>Lari</a:t>
            </a:r>
            <a:endParaRPr lang="en-US" sz="2000" dirty="0">
              <a:latin typeface="Cambria" pitchFamily="18" charset="0"/>
            </a:endParaRPr>
          </a:p>
        </p:txBody>
      </p:sp>
      <p:sp>
        <p:nvSpPr>
          <p:cNvPr id="6" name="Rectangle 5"/>
          <p:cNvSpPr/>
          <p:nvPr/>
        </p:nvSpPr>
        <p:spPr>
          <a:xfrm>
            <a:off x="3879892" y="1942214"/>
            <a:ext cx="4889415" cy="461665"/>
          </a:xfrm>
          <a:prstGeom prst="rect">
            <a:avLst/>
          </a:prstGeom>
        </p:spPr>
        <p:txBody>
          <a:bodyPr wrap="none">
            <a:spAutoFit/>
          </a:bodyPr>
          <a:lstStyle/>
          <a:p>
            <a:pPr algn="ctr"/>
            <a:r>
              <a:rPr lang="en-US" sz="2400" b="1" dirty="0" smtClean="0">
                <a:solidFill>
                  <a:srgbClr val="0070C0"/>
                </a:solidFill>
                <a:latin typeface="Cambria" pitchFamily="18" charset="0"/>
              </a:rPr>
              <a:t>Main Macroeconomic  Aggregates</a:t>
            </a:r>
            <a:endParaRPr lang="en-US" sz="2400" b="1" dirty="0">
              <a:solidFill>
                <a:srgbClr val="0070C0"/>
              </a:solidFill>
              <a:latin typeface="Cambria" pitchFamily="18" charset="0"/>
            </a:endParaRPr>
          </a:p>
        </p:txBody>
      </p:sp>
      <p:sp>
        <p:nvSpPr>
          <p:cNvPr id="7" name="TextBox 6"/>
          <p:cNvSpPr txBox="1"/>
          <p:nvPr/>
        </p:nvSpPr>
        <p:spPr>
          <a:xfrm>
            <a:off x="304800" y="6400800"/>
            <a:ext cx="6781800" cy="276999"/>
          </a:xfrm>
          <a:prstGeom prst="rect">
            <a:avLst/>
          </a:prstGeom>
          <a:noFill/>
        </p:spPr>
        <p:txBody>
          <a:bodyPr wrap="square" rtlCol="0">
            <a:spAutoFit/>
          </a:bodyPr>
          <a:lstStyle/>
          <a:p>
            <a:r>
              <a:rPr lang="en-US" sz="1200" dirty="0"/>
              <a:t>http://nbg.gov.ge/uploads/publications/annualreport/2011/annual__eng_2011_webnew0309.pdf</a:t>
            </a:r>
          </a:p>
        </p:txBody>
      </p:sp>
      <p:sp>
        <p:nvSpPr>
          <p:cNvPr id="9" name="Slide Number Placeholder 8"/>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xmlns="" val="2324323090"/>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90800"/>
            <a:ext cx="2971800" cy="3459163"/>
          </a:xfrm>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endParaRPr lang="en-US" b="1" dirty="0" smtClean="0">
              <a:latin typeface="Cambria" pitchFamily="18" charset="0"/>
            </a:endParaRPr>
          </a:p>
          <a:p>
            <a:r>
              <a:rPr lang="en-US" dirty="0" smtClean="0">
                <a:latin typeface="Cambria" pitchFamily="18" charset="0"/>
              </a:rPr>
              <a:t>3 days – for the legal entity</a:t>
            </a:r>
          </a:p>
          <a:p>
            <a:pPr marL="0" indent="0">
              <a:buNone/>
            </a:pPr>
            <a:endParaRPr lang="en-US" dirty="0" smtClean="0">
              <a:latin typeface="Cambria" pitchFamily="18" charset="0"/>
            </a:endParaRPr>
          </a:p>
          <a:p>
            <a:r>
              <a:rPr lang="en-US" dirty="0" smtClean="0">
                <a:latin typeface="Cambria" pitchFamily="18" charset="0"/>
              </a:rPr>
              <a:t>1 day for the individual enterprise</a:t>
            </a:r>
          </a:p>
          <a:p>
            <a:pPr marL="0" indent="0">
              <a:buNone/>
            </a:pPr>
            <a:endParaRPr lang="en-US" dirty="0">
              <a:latin typeface="Cambria" pitchFamily="18" charset="0"/>
            </a:endParaRPr>
          </a:p>
          <a:p>
            <a:pPr marL="0" indent="0">
              <a:buNone/>
            </a:pPr>
            <a:endParaRPr lang="en-US" dirty="0">
              <a:latin typeface="Cambria" pitchFamily="18" charset="0"/>
            </a:endParaRPr>
          </a:p>
        </p:txBody>
      </p:sp>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smtClean="0">
                <a:solidFill>
                  <a:srgbClr val="0070C0"/>
                </a:solidFill>
                <a:latin typeface="Cambria" pitchFamily="18" charset="0"/>
              </a:rPr>
              <a:t>E</a:t>
            </a:r>
            <a:r>
              <a:rPr lang="en-US" sz="5400" dirty="0" smtClean="0">
                <a:solidFill>
                  <a:srgbClr val="0070C0"/>
                </a:solidFill>
                <a:latin typeface="Cambria" pitchFamily="18" charset="0"/>
              </a:rPr>
              <a:t>conomic</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2" name="Rectangle 1"/>
          <p:cNvSpPr/>
          <p:nvPr/>
        </p:nvSpPr>
        <p:spPr>
          <a:xfrm>
            <a:off x="3714005" y="2656820"/>
            <a:ext cx="4724400" cy="3416320"/>
          </a:xfrm>
          <a:prstGeom prst="rect">
            <a:avLst/>
          </a:prstGeom>
        </p:spPr>
        <p:txBody>
          <a:bodyPr wrap="square">
            <a:spAutoFit/>
          </a:bodyPr>
          <a:lstStyle/>
          <a:p>
            <a:pPr algn="just"/>
            <a:r>
              <a:rPr lang="en-US" sz="3600" dirty="0" smtClean="0">
                <a:latin typeface="Cambria" pitchFamily="18" charset="0"/>
              </a:rPr>
              <a:t>Registered entities 2012 – </a:t>
            </a:r>
            <a:r>
              <a:rPr lang="en-US" sz="3600" dirty="0" smtClean="0">
                <a:solidFill>
                  <a:srgbClr val="0070C0"/>
                </a:solidFill>
                <a:latin typeface="Cambria" pitchFamily="18" charset="0"/>
              </a:rPr>
              <a:t>3347 </a:t>
            </a:r>
          </a:p>
          <a:p>
            <a:pPr algn="just"/>
            <a:endParaRPr lang="en-US" sz="3600" dirty="0">
              <a:solidFill>
                <a:srgbClr val="0070C0"/>
              </a:solidFill>
              <a:latin typeface="Cambria" pitchFamily="18" charset="0"/>
            </a:endParaRPr>
          </a:p>
          <a:p>
            <a:r>
              <a:rPr lang="en-US" sz="3600" dirty="0" smtClean="0">
                <a:solidFill>
                  <a:srgbClr val="0070C0"/>
                </a:solidFill>
                <a:latin typeface="Cambria" pitchFamily="18" charset="0"/>
              </a:rPr>
              <a:t>37% </a:t>
            </a:r>
            <a:r>
              <a:rPr lang="en-US" sz="3600" dirty="0" smtClean="0">
                <a:latin typeface="Cambria" pitchFamily="18" charset="0"/>
              </a:rPr>
              <a:t>foreign non-commercial </a:t>
            </a:r>
            <a:r>
              <a:rPr lang="en-US" sz="3600" dirty="0" smtClean="0">
                <a:latin typeface="Cambria" pitchFamily="18" charset="0"/>
              </a:rPr>
              <a:t>legal </a:t>
            </a:r>
            <a:r>
              <a:rPr lang="en-US" sz="3600" dirty="0" smtClean="0">
                <a:latin typeface="Cambria" pitchFamily="18" charset="0"/>
              </a:rPr>
              <a:t>companies</a:t>
            </a:r>
            <a:endParaRPr lang="en-US" sz="3600" dirty="0">
              <a:latin typeface="Cambria" pitchFamily="18" charset="0"/>
            </a:endParaRPr>
          </a:p>
        </p:txBody>
      </p:sp>
      <p:sp>
        <p:nvSpPr>
          <p:cNvPr id="6" name="Rectangle 5"/>
          <p:cNvSpPr/>
          <p:nvPr/>
        </p:nvSpPr>
        <p:spPr>
          <a:xfrm>
            <a:off x="3714005" y="2133600"/>
            <a:ext cx="4667995" cy="523220"/>
          </a:xfrm>
          <a:prstGeom prst="rect">
            <a:avLst/>
          </a:prstGeom>
        </p:spPr>
        <p:txBody>
          <a:bodyPr wrap="square">
            <a:spAutoFit/>
          </a:bodyPr>
          <a:lstStyle/>
          <a:p>
            <a:pPr algn="ctr"/>
            <a:r>
              <a:rPr lang="en-US" sz="2800" b="1" dirty="0">
                <a:solidFill>
                  <a:srgbClr val="0070C0"/>
                </a:solidFill>
                <a:latin typeface="Cambria" pitchFamily="18" charset="0"/>
              </a:rPr>
              <a:t>Business Registration</a:t>
            </a:r>
          </a:p>
        </p:txBody>
      </p:sp>
      <p:sp>
        <p:nvSpPr>
          <p:cNvPr id="7" name="TextBox 6"/>
          <p:cNvSpPr txBox="1"/>
          <p:nvPr/>
        </p:nvSpPr>
        <p:spPr>
          <a:xfrm>
            <a:off x="304800" y="6400800"/>
            <a:ext cx="6781800" cy="276999"/>
          </a:xfrm>
          <a:prstGeom prst="rect">
            <a:avLst/>
          </a:prstGeom>
          <a:noFill/>
        </p:spPr>
        <p:txBody>
          <a:bodyPr wrap="square" rtlCol="0">
            <a:spAutoFit/>
          </a:bodyPr>
          <a:lstStyle/>
          <a:p>
            <a:r>
              <a:rPr lang="en-US" sz="1200" dirty="0" smtClean="0"/>
              <a:t>www.economy.ge</a:t>
            </a:r>
            <a:endParaRPr lang="en-US" sz="1200"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xmlns="" val="1103327766"/>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smtClean="0">
                <a:solidFill>
                  <a:srgbClr val="0070C0"/>
                </a:solidFill>
                <a:latin typeface="Cambria" pitchFamily="18" charset="0"/>
              </a:rPr>
              <a:t>E</a:t>
            </a:r>
            <a:r>
              <a:rPr lang="en-US" sz="5400" dirty="0" smtClean="0">
                <a:solidFill>
                  <a:srgbClr val="0070C0"/>
                </a:solidFill>
                <a:latin typeface="Cambria" pitchFamily="18" charset="0"/>
              </a:rPr>
              <a:t>conomic</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2" name="Rectangle 1"/>
          <p:cNvSpPr/>
          <p:nvPr/>
        </p:nvSpPr>
        <p:spPr>
          <a:xfrm>
            <a:off x="685800" y="2656821"/>
            <a:ext cx="7619999" cy="3539430"/>
          </a:xfrm>
          <a:prstGeom prst="rect">
            <a:avLst/>
          </a:prstGeom>
        </p:spPr>
        <p:txBody>
          <a:bodyPr wrap="square">
            <a:spAutoFit/>
          </a:bodyPr>
          <a:lstStyle/>
          <a:p>
            <a:pPr algn="just"/>
            <a:r>
              <a:rPr lang="en-US" sz="2800" dirty="0" smtClean="0">
                <a:latin typeface="Cambria" pitchFamily="18" charset="0"/>
              </a:rPr>
              <a:t>Turnover 2012 – increased by 11% </a:t>
            </a:r>
          </a:p>
          <a:p>
            <a:pPr algn="just"/>
            <a:endParaRPr lang="en-US" sz="2800" dirty="0">
              <a:latin typeface="Cambria" pitchFamily="18" charset="0"/>
            </a:endParaRPr>
          </a:p>
          <a:p>
            <a:pPr algn="just"/>
            <a:r>
              <a:rPr lang="en-US" sz="2800" dirty="0" smtClean="0">
                <a:latin typeface="Cambria" pitchFamily="18" charset="0"/>
              </a:rPr>
              <a:t>Turnover with European Countries – increased by 12% =2.780 </a:t>
            </a:r>
            <a:r>
              <a:rPr lang="en-US" sz="2800" dirty="0" smtClean="0">
                <a:latin typeface="Cambria" pitchFamily="18" charset="0"/>
              </a:rPr>
              <a:t>ml. </a:t>
            </a:r>
            <a:r>
              <a:rPr lang="en-US" sz="2800" dirty="0" smtClean="0">
                <a:latin typeface="Cambria" pitchFamily="18" charset="0"/>
              </a:rPr>
              <a:t>USD</a:t>
            </a:r>
          </a:p>
          <a:p>
            <a:pPr algn="just"/>
            <a:endParaRPr lang="en-US" sz="2800" dirty="0">
              <a:solidFill>
                <a:srgbClr val="0070C0"/>
              </a:solidFill>
              <a:latin typeface="Cambria" pitchFamily="18" charset="0"/>
            </a:endParaRPr>
          </a:p>
          <a:p>
            <a:pPr algn="just"/>
            <a:r>
              <a:rPr lang="en-US" sz="2800" dirty="0" smtClean="0">
                <a:solidFill>
                  <a:srgbClr val="0070C0"/>
                </a:solidFill>
                <a:latin typeface="Cambria" pitchFamily="18" charset="0"/>
              </a:rPr>
              <a:t>Export </a:t>
            </a:r>
            <a:r>
              <a:rPr lang="en-US" sz="2800" dirty="0" smtClean="0">
                <a:solidFill>
                  <a:srgbClr val="0070C0"/>
                </a:solidFill>
                <a:latin typeface="Cambria" pitchFamily="18" charset="0"/>
              </a:rPr>
              <a:t>2012 (agricultural products) </a:t>
            </a:r>
            <a:r>
              <a:rPr lang="en-US" sz="2800" dirty="0" smtClean="0">
                <a:solidFill>
                  <a:srgbClr val="0070C0"/>
                </a:solidFill>
                <a:latin typeface="Cambria" pitchFamily="18" charset="0"/>
              </a:rPr>
              <a:t>– increased by 9% =10219.6mln</a:t>
            </a:r>
          </a:p>
          <a:p>
            <a:pPr algn="just"/>
            <a:endParaRPr lang="en-US" sz="2800" dirty="0">
              <a:solidFill>
                <a:srgbClr val="0070C0"/>
              </a:solidFill>
              <a:latin typeface="Cambria" pitchFamily="18" charset="0"/>
            </a:endParaRPr>
          </a:p>
        </p:txBody>
      </p:sp>
      <p:sp>
        <p:nvSpPr>
          <p:cNvPr id="6" name="Rectangle 5"/>
          <p:cNvSpPr/>
          <p:nvPr/>
        </p:nvSpPr>
        <p:spPr>
          <a:xfrm>
            <a:off x="2438400" y="2133600"/>
            <a:ext cx="4667995" cy="523220"/>
          </a:xfrm>
          <a:prstGeom prst="rect">
            <a:avLst/>
          </a:prstGeom>
        </p:spPr>
        <p:txBody>
          <a:bodyPr wrap="square">
            <a:spAutoFit/>
          </a:bodyPr>
          <a:lstStyle/>
          <a:p>
            <a:pPr algn="ctr"/>
            <a:r>
              <a:rPr lang="en-US" sz="2800" b="1" dirty="0" smtClean="0">
                <a:solidFill>
                  <a:srgbClr val="0070C0"/>
                </a:solidFill>
                <a:latin typeface="Cambria" pitchFamily="18" charset="0"/>
              </a:rPr>
              <a:t>Foreign Trade</a:t>
            </a:r>
            <a:endParaRPr lang="en-US" sz="2800" b="1" dirty="0">
              <a:solidFill>
                <a:srgbClr val="0070C0"/>
              </a:solidFill>
              <a:latin typeface="Cambria" pitchFamily="18" charset="0"/>
            </a:endParaRPr>
          </a:p>
        </p:txBody>
      </p:sp>
      <p:sp>
        <p:nvSpPr>
          <p:cNvPr id="8" name="TextBox 7"/>
          <p:cNvSpPr txBox="1"/>
          <p:nvPr/>
        </p:nvSpPr>
        <p:spPr>
          <a:xfrm>
            <a:off x="304800" y="6400800"/>
            <a:ext cx="6781800" cy="276999"/>
          </a:xfrm>
          <a:prstGeom prst="rect">
            <a:avLst/>
          </a:prstGeom>
          <a:noFill/>
        </p:spPr>
        <p:txBody>
          <a:bodyPr wrap="square" rtlCol="0">
            <a:spAutoFit/>
          </a:bodyPr>
          <a:lstStyle/>
          <a:p>
            <a:r>
              <a:rPr lang="en-US" sz="1200" dirty="0" smtClean="0"/>
              <a:t>www.economy.ge</a:t>
            </a:r>
            <a:endParaRPr lang="en-US" sz="12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xmlns="" val="601957779"/>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err="1">
                <a:solidFill>
                  <a:srgbClr val="0070C0"/>
                </a:solidFill>
                <a:latin typeface="Cambria" pitchFamily="18" charset="0"/>
              </a:rPr>
              <a:t>E</a:t>
            </a:r>
            <a:r>
              <a:rPr lang="en-US" sz="5400" dirty="0" err="1" smtClean="0">
                <a:solidFill>
                  <a:srgbClr val="0070C0"/>
                </a:solidFill>
                <a:latin typeface="Cambria" pitchFamily="18" charset="0"/>
              </a:rPr>
              <a:t>comonic</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6" name="Rectangle 5"/>
          <p:cNvSpPr/>
          <p:nvPr/>
        </p:nvSpPr>
        <p:spPr>
          <a:xfrm>
            <a:off x="1709057" y="1871638"/>
            <a:ext cx="6172200" cy="523220"/>
          </a:xfrm>
          <a:prstGeom prst="rect">
            <a:avLst/>
          </a:prstGeom>
        </p:spPr>
        <p:txBody>
          <a:bodyPr wrap="square">
            <a:spAutoFit/>
          </a:bodyPr>
          <a:lstStyle/>
          <a:p>
            <a:pPr algn="ctr"/>
            <a:r>
              <a:rPr lang="en-US" sz="2800" b="1" dirty="0" smtClean="0">
                <a:solidFill>
                  <a:srgbClr val="0070C0"/>
                </a:solidFill>
                <a:latin typeface="Cambria" pitchFamily="18" charset="0"/>
              </a:rPr>
              <a:t>Biggest Companies in Georgia</a:t>
            </a:r>
            <a:endParaRPr lang="en-US" sz="2800" b="1" dirty="0">
              <a:solidFill>
                <a:srgbClr val="0070C0"/>
              </a:solidFill>
              <a:latin typeface="Cambria" pitchFamily="18" charset="0"/>
            </a:endParaRPr>
          </a:p>
        </p:txBody>
      </p:sp>
      <p:sp>
        <p:nvSpPr>
          <p:cNvPr id="8" name="TextBox 7"/>
          <p:cNvSpPr txBox="1"/>
          <p:nvPr/>
        </p:nvSpPr>
        <p:spPr>
          <a:xfrm>
            <a:off x="304800" y="6400800"/>
            <a:ext cx="6781800" cy="276999"/>
          </a:xfrm>
          <a:prstGeom prst="rect">
            <a:avLst/>
          </a:prstGeom>
          <a:noFill/>
        </p:spPr>
        <p:txBody>
          <a:bodyPr wrap="square" rtlCol="0">
            <a:spAutoFit/>
          </a:bodyPr>
          <a:lstStyle/>
          <a:p>
            <a:r>
              <a:rPr lang="en-US" sz="1200" dirty="0" smtClean="0"/>
              <a:t>www.economy.ge</a:t>
            </a:r>
            <a:endParaRPr lang="en-US" sz="1200" dirty="0"/>
          </a:p>
        </p:txBody>
      </p:sp>
      <p:sp>
        <p:nvSpPr>
          <p:cNvPr id="2" name="TextBox 1"/>
          <p:cNvSpPr txBox="1"/>
          <p:nvPr/>
        </p:nvSpPr>
        <p:spPr>
          <a:xfrm>
            <a:off x="304800" y="2514600"/>
            <a:ext cx="3276600" cy="1200329"/>
          </a:xfrm>
          <a:prstGeom prst="rect">
            <a:avLst/>
          </a:prstGeom>
          <a:noFill/>
        </p:spPr>
        <p:txBody>
          <a:bodyPr wrap="square" rtlCol="0">
            <a:spAutoFit/>
          </a:bodyPr>
          <a:lstStyle/>
          <a:p>
            <a:r>
              <a:rPr lang="en-US" b="1" dirty="0" smtClean="0">
                <a:solidFill>
                  <a:srgbClr val="002060"/>
                </a:solidFill>
                <a:latin typeface="Cambria" pitchFamily="18" charset="0"/>
              </a:rPr>
              <a:t>Banks</a:t>
            </a:r>
          </a:p>
          <a:p>
            <a:r>
              <a:rPr lang="en-US" dirty="0" smtClean="0">
                <a:latin typeface="Cambria" pitchFamily="18" charset="0"/>
              </a:rPr>
              <a:t>TBC Bank </a:t>
            </a:r>
            <a:r>
              <a:rPr lang="en-US" dirty="0" smtClean="0">
                <a:latin typeface="Cambria" pitchFamily="18" charset="0"/>
                <a:hlinkClick r:id="rId6"/>
              </a:rPr>
              <a:t>www.tbcbank.ge</a:t>
            </a:r>
            <a:r>
              <a:rPr lang="en-US" dirty="0" smtClean="0">
                <a:latin typeface="Cambria" pitchFamily="18" charset="0"/>
              </a:rPr>
              <a:t> </a:t>
            </a:r>
          </a:p>
          <a:p>
            <a:r>
              <a:rPr lang="en-US" dirty="0" smtClean="0">
                <a:latin typeface="Cambria" pitchFamily="18" charset="0"/>
              </a:rPr>
              <a:t>Bank of Georgia </a:t>
            </a:r>
            <a:r>
              <a:rPr lang="en-US" dirty="0" smtClean="0">
                <a:latin typeface="Cambria" pitchFamily="18" charset="0"/>
                <a:hlinkClick r:id="rId7"/>
              </a:rPr>
              <a:t>www.bog.ge</a:t>
            </a:r>
            <a:r>
              <a:rPr lang="en-US" dirty="0" smtClean="0">
                <a:latin typeface="Cambria" pitchFamily="18" charset="0"/>
              </a:rPr>
              <a:t> </a:t>
            </a:r>
          </a:p>
          <a:p>
            <a:endParaRPr lang="en-US" dirty="0">
              <a:latin typeface="Cambria" pitchFamily="18" charset="0"/>
            </a:endParaRPr>
          </a:p>
        </p:txBody>
      </p:sp>
      <p:sp>
        <p:nvSpPr>
          <p:cNvPr id="7" name="TextBox 6"/>
          <p:cNvSpPr txBox="1"/>
          <p:nvPr/>
        </p:nvSpPr>
        <p:spPr>
          <a:xfrm>
            <a:off x="4125686" y="4191353"/>
            <a:ext cx="3276600" cy="1754326"/>
          </a:xfrm>
          <a:prstGeom prst="rect">
            <a:avLst/>
          </a:prstGeom>
          <a:noFill/>
        </p:spPr>
        <p:txBody>
          <a:bodyPr wrap="square" rtlCol="0">
            <a:spAutoFit/>
          </a:bodyPr>
          <a:lstStyle/>
          <a:p>
            <a:r>
              <a:rPr lang="en-US" b="1" dirty="0" smtClean="0">
                <a:solidFill>
                  <a:srgbClr val="002060"/>
                </a:solidFill>
                <a:latin typeface="Cambria" pitchFamily="18" charset="0"/>
              </a:rPr>
              <a:t>Petroleum Companies</a:t>
            </a:r>
          </a:p>
          <a:p>
            <a:r>
              <a:rPr lang="en-US" dirty="0" err="1" smtClean="0">
                <a:latin typeface="Cambria" pitchFamily="18" charset="0"/>
              </a:rPr>
              <a:t>Socar</a:t>
            </a:r>
            <a:r>
              <a:rPr lang="en-US" dirty="0" smtClean="0">
                <a:latin typeface="Cambria" pitchFamily="18" charset="0"/>
              </a:rPr>
              <a:t> </a:t>
            </a:r>
            <a:r>
              <a:rPr lang="en-US" dirty="0" smtClean="0">
                <a:latin typeface="Cambria" pitchFamily="18" charset="0"/>
                <a:hlinkClick r:id="rId6"/>
              </a:rPr>
              <a:t>www.socar.ge</a:t>
            </a:r>
            <a:r>
              <a:rPr lang="en-US" dirty="0" smtClean="0">
                <a:latin typeface="Cambria" pitchFamily="18" charset="0"/>
              </a:rPr>
              <a:t> </a:t>
            </a:r>
          </a:p>
          <a:p>
            <a:r>
              <a:rPr lang="en-US" dirty="0" err="1" smtClean="0">
                <a:latin typeface="Cambria" pitchFamily="18" charset="0"/>
              </a:rPr>
              <a:t>Wissol</a:t>
            </a:r>
            <a:r>
              <a:rPr lang="en-US" dirty="0" smtClean="0">
                <a:latin typeface="Cambria" pitchFamily="18" charset="0"/>
              </a:rPr>
              <a:t> </a:t>
            </a:r>
            <a:r>
              <a:rPr lang="en-US" dirty="0" smtClean="0">
                <a:latin typeface="Cambria" pitchFamily="18" charset="0"/>
                <a:hlinkClick r:id="rId8"/>
              </a:rPr>
              <a:t>www.wissol.ge</a:t>
            </a:r>
            <a:r>
              <a:rPr lang="en-US" dirty="0" smtClean="0">
                <a:latin typeface="Cambria" pitchFamily="18" charset="0"/>
              </a:rPr>
              <a:t> </a:t>
            </a:r>
          </a:p>
          <a:p>
            <a:r>
              <a:rPr lang="en-US" dirty="0" err="1" smtClean="0">
                <a:latin typeface="Cambria" pitchFamily="18" charset="0"/>
              </a:rPr>
              <a:t>Lukoil</a:t>
            </a:r>
            <a:r>
              <a:rPr lang="en-US" dirty="0" smtClean="0">
                <a:latin typeface="Cambria" pitchFamily="18" charset="0"/>
              </a:rPr>
              <a:t> </a:t>
            </a:r>
          </a:p>
          <a:p>
            <a:r>
              <a:rPr lang="en-US" dirty="0" smtClean="0">
                <a:latin typeface="Cambria" pitchFamily="18" charset="0"/>
              </a:rPr>
              <a:t>Gulf  </a:t>
            </a:r>
            <a:r>
              <a:rPr lang="en-US" dirty="0" smtClean="0">
                <a:latin typeface="Cambria" pitchFamily="18" charset="0"/>
                <a:hlinkClick r:id="rId9"/>
              </a:rPr>
              <a:t>www.gulf.ge</a:t>
            </a:r>
            <a:r>
              <a:rPr lang="en-US" dirty="0" smtClean="0">
                <a:latin typeface="Cambria" pitchFamily="18" charset="0"/>
              </a:rPr>
              <a:t> </a:t>
            </a:r>
          </a:p>
          <a:p>
            <a:endParaRPr lang="en-US" dirty="0">
              <a:latin typeface="Cambria" pitchFamily="18" charset="0"/>
            </a:endParaRPr>
          </a:p>
        </p:txBody>
      </p:sp>
      <p:sp>
        <p:nvSpPr>
          <p:cNvPr id="9" name="TextBox 8"/>
          <p:cNvSpPr txBox="1"/>
          <p:nvPr/>
        </p:nvSpPr>
        <p:spPr>
          <a:xfrm>
            <a:off x="4114800" y="2406096"/>
            <a:ext cx="3733800" cy="1754326"/>
          </a:xfrm>
          <a:prstGeom prst="rect">
            <a:avLst/>
          </a:prstGeom>
          <a:noFill/>
        </p:spPr>
        <p:txBody>
          <a:bodyPr wrap="square" rtlCol="0">
            <a:spAutoFit/>
          </a:bodyPr>
          <a:lstStyle/>
          <a:p>
            <a:r>
              <a:rPr lang="en-US" b="1" dirty="0" smtClean="0">
                <a:solidFill>
                  <a:srgbClr val="002060"/>
                </a:solidFill>
                <a:latin typeface="Cambria" pitchFamily="18" charset="0"/>
              </a:rPr>
              <a:t>Communication</a:t>
            </a:r>
          </a:p>
          <a:p>
            <a:r>
              <a:rPr lang="en-US" dirty="0" err="1" smtClean="0">
                <a:latin typeface="Cambria" pitchFamily="18" charset="0"/>
              </a:rPr>
              <a:t>Magti</a:t>
            </a:r>
            <a:r>
              <a:rPr lang="en-US" dirty="0" smtClean="0">
                <a:latin typeface="Cambria" pitchFamily="18" charset="0"/>
              </a:rPr>
              <a:t> </a:t>
            </a:r>
            <a:r>
              <a:rPr lang="en-US" dirty="0" smtClean="0">
                <a:latin typeface="Cambria" pitchFamily="18" charset="0"/>
                <a:hlinkClick r:id="rId6"/>
              </a:rPr>
              <a:t>www.magticom.ge</a:t>
            </a:r>
            <a:r>
              <a:rPr lang="en-US" dirty="0" smtClean="0">
                <a:latin typeface="Cambria" pitchFamily="18" charset="0"/>
              </a:rPr>
              <a:t> </a:t>
            </a:r>
          </a:p>
          <a:p>
            <a:r>
              <a:rPr lang="en-US" dirty="0" err="1" smtClean="0">
                <a:latin typeface="Cambria" pitchFamily="18" charset="0"/>
              </a:rPr>
              <a:t>Geocell</a:t>
            </a:r>
            <a:r>
              <a:rPr lang="en-US" dirty="0" smtClean="0">
                <a:latin typeface="Cambria" pitchFamily="18" charset="0"/>
              </a:rPr>
              <a:t> </a:t>
            </a:r>
            <a:r>
              <a:rPr lang="en-US" dirty="0" smtClean="0">
                <a:latin typeface="Cambria" pitchFamily="18" charset="0"/>
                <a:hlinkClick r:id="rId8"/>
              </a:rPr>
              <a:t>www.geocell.ge</a:t>
            </a:r>
            <a:r>
              <a:rPr lang="en-US" dirty="0" smtClean="0">
                <a:latin typeface="Cambria" pitchFamily="18" charset="0"/>
              </a:rPr>
              <a:t> </a:t>
            </a:r>
          </a:p>
          <a:p>
            <a:r>
              <a:rPr lang="en-US" dirty="0" smtClean="0">
                <a:latin typeface="Cambria" pitchFamily="18" charset="0"/>
              </a:rPr>
              <a:t>Beeline </a:t>
            </a:r>
            <a:r>
              <a:rPr lang="en-US" dirty="0" smtClean="0">
                <a:latin typeface="Cambria" pitchFamily="18" charset="0"/>
                <a:hlinkClick r:id="rId10"/>
              </a:rPr>
              <a:t>www.beeline.ge</a:t>
            </a:r>
            <a:r>
              <a:rPr lang="en-US" dirty="0" smtClean="0">
                <a:latin typeface="Cambria" pitchFamily="18" charset="0"/>
              </a:rPr>
              <a:t> </a:t>
            </a:r>
          </a:p>
          <a:p>
            <a:r>
              <a:rPr lang="en-US" dirty="0" smtClean="0">
                <a:latin typeface="Cambria" pitchFamily="18" charset="0"/>
              </a:rPr>
              <a:t>Silk Road Group – internet and TV</a:t>
            </a:r>
          </a:p>
          <a:p>
            <a:r>
              <a:rPr lang="en-US" dirty="0" smtClean="0">
                <a:latin typeface="Cambria" pitchFamily="18" charset="0"/>
              </a:rPr>
              <a:t>Caucasus Online – Internet and TV </a:t>
            </a:r>
            <a:endParaRPr lang="en-US" dirty="0">
              <a:latin typeface="Cambria" pitchFamily="18" charset="0"/>
            </a:endParaRPr>
          </a:p>
        </p:txBody>
      </p:sp>
      <p:sp>
        <p:nvSpPr>
          <p:cNvPr id="10" name="TextBox 9"/>
          <p:cNvSpPr txBox="1"/>
          <p:nvPr/>
        </p:nvSpPr>
        <p:spPr>
          <a:xfrm>
            <a:off x="293914" y="3714929"/>
            <a:ext cx="3276600" cy="2031325"/>
          </a:xfrm>
          <a:prstGeom prst="rect">
            <a:avLst/>
          </a:prstGeom>
          <a:noFill/>
        </p:spPr>
        <p:txBody>
          <a:bodyPr wrap="square" rtlCol="0">
            <a:spAutoFit/>
          </a:bodyPr>
          <a:lstStyle/>
          <a:p>
            <a:r>
              <a:rPr lang="en-US" b="1" dirty="0" smtClean="0">
                <a:solidFill>
                  <a:srgbClr val="002060"/>
                </a:solidFill>
                <a:latin typeface="Cambria" pitchFamily="18" charset="0"/>
              </a:rPr>
              <a:t>Other Georgian Companies</a:t>
            </a:r>
          </a:p>
          <a:p>
            <a:r>
              <a:rPr lang="en-US" dirty="0" err="1" smtClean="0">
                <a:latin typeface="Cambria" pitchFamily="18" charset="0"/>
              </a:rPr>
              <a:t>Natakhtari</a:t>
            </a:r>
            <a:r>
              <a:rPr lang="en-US" dirty="0" smtClean="0">
                <a:latin typeface="Cambria" pitchFamily="18" charset="0"/>
              </a:rPr>
              <a:t> - beverages </a:t>
            </a:r>
          </a:p>
          <a:p>
            <a:r>
              <a:rPr lang="en-US" dirty="0" err="1" smtClean="0">
                <a:latin typeface="Cambria" pitchFamily="18" charset="0"/>
              </a:rPr>
              <a:t>Barambo</a:t>
            </a:r>
            <a:r>
              <a:rPr lang="en-US" dirty="0" smtClean="0">
                <a:latin typeface="Cambria" pitchFamily="18" charset="0"/>
              </a:rPr>
              <a:t> - confectionaries</a:t>
            </a:r>
          </a:p>
          <a:p>
            <a:r>
              <a:rPr lang="en-US" dirty="0" err="1" smtClean="0">
                <a:latin typeface="Cambria" pitchFamily="18" charset="0"/>
              </a:rPr>
              <a:t>Aversi</a:t>
            </a:r>
            <a:r>
              <a:rPr lang="en-US" dirty="0" smtClean="0">
                <a:latin typeface="Cambria" pitchFamily="18" charset="0"/>
              </a:rPr>
              <a:t> - pharmaceutical</a:t>
            </a:r>
          </a:p>
          <a:p>
            <a:r>
              <a:rPr lang="en-US" dirty="0" smtClean="0">
                <a:latin typeface="Cambria" pitchFamily="18" charset="0"/>
              </a:rPr>
              <a:t>PSP – pharmaceutical </a:t>
            </a:r>
          </a:p>
          <a:p>
            <a:r>
              <a:rPr lang="en-US" dirty="0" smtClean="0">
                <a:latin typeface="Cambria" pitchFamily="18" charset="0"/>
              </a:rPr>
              <a:t>GPC – pharmaceutical </a:t>
            </a:r>
          </a:p>
          <a:p>
            <a:endParaRPr lang="en-US" dirty="0">
              <a:latin typeface="Cambria" pitchFamily="18" charset="0"/>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xmlns="" val="2543982435"/>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a:solidFill>
                  <a:srgbClr val="0070C0"/>
                </a:solidFill>
                <a:latin typeface="Cambria" pitchFamily="18" charset="0"/>
              </a:rPr>
              <a:t>S</a:t>
            </a:r>
            <a:r>
              <a:rPr lang="en-US" sz="5400" dirty="0" smtClean="0">
                <a:solidFill>
                  <a:srgbClr val="0070C0"/>
                </a:solidFill>
                <a:latin typeface="Cambria" pitchFamily="18" charset="0"/>
              </a:rPr>
              <a:t>ocial</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8" name="TextBox 7"/>
          <p:cNvSpPr txBox="1"/>
          <p:nvPr/>
        </p:nvSpPr>
        <p:spPr>
          <a:xfrm>
            <a:off x="304800" y="6400800"/>
            <a:ext cx="6781800" cy="276999"/>
          </a:xfrm>
          <a:prstGeom prst="rect">
            <a:avLst/>
          </a:prstGeom>
          <a:noFill/>
        </p:spPr>
        <p:txBody>
          <a:bodyPr wrap="square" rtlCol="0">
            <a:spAutoFit/>
          </a:bodyPr>
          <a:lstStyle/>
          <a:p>
            <a:r>
              <a:rPr lang="en-US" sz="1200" dirty="0" smtClean="0"/>
              <a:t>www.act.ge</a:t>
            </a:r>
            <a:endParaRPr lang="en-US" sz="1200" dirty="0"/>
          </a:p>
        </p:txBody>
      </p:sp>
      <p:sp>
        <p:nvSpPr>
          <p:cNvPr id="6" name="Content Placeholder 2"/>
          <p:cNvSpPr>
            <a:spLocks noGrp="1"/>
          </p:cNvSpPr>
          <p:nvPr>
            <p:ph idx="1"/>
          </p:nvPr>
        </p:nvSpPr>
        <p:spPr>
          <a:xfrm>
            <a:off x="457200" y="2514600"/>
            <a:ext cx="8229600" cy="3611563"/>
          </a:xfrm>
        </p:spPr>
        <p:txBody>
          <a:bodyPr/>
          <a:lstStyle/>
          <a:p>
            <a:pPr>
              <a:buFont typeface="Arial" charset="0"/>
              <a:buNone/>
            </a:pPr>
            <a:r>
              <a:rPr lang="en-US" dirty="0">
                <a:latin typeface="Cambria" pitchFamily="18" charset="0"/>
              </a:rPr>
              <a:t>R</a:t>
            </a:r>
            <a:r>
              <a:rPr lang="en-US" dirty="0" smtClean="0">
                <a:latin typeface="Cambria" pitchFamily="18" charset="0"/>
              </a:rPr>
              <a:t>eliable figures are not available because of extensive uncounted emigration </a:t>
            </a:r>
          </a:p>
          <a:p>
            <a:pPr>
              <a:buFont typeface="Arial" charset="0"/>
              <a:buNone/>
            </a:pPr>
            <a:endParaRPr lang="en-US" dirty="0" smtClean="0">
              <a:latin typeface="Cambria" pitchFamily="18" charset="0"/>
            </a:endParaRPr>
          </a:p>
          <a:p>
            <a:pPr>
              <a:buFont typeface="Arial" charset="0"/>
              <a:buNone/>
            </a:pPr>
            <a:r>
              <a:rPr lang="en-US" dirty="0" smtClean="0">
                <a:latin typeface="Cambria" pitchFamily="18" charset="0"/>
              </a:rPr>
              <a:t>Population for the beginning of the year (thousands) - 4 497.6 (2012 year)</a:t>
            </a:r>
          </a:p>
          <a:p>
            <a:pPr>
              <a:buFont typeface="Arial" charset="0"/>
              <a:buNone/>
            </a:pPr>
            <a:r>
              <a:rPr lang="en-US" dirty="0" smtClean="0">
                <a:latin typeface="Cambria" pitchFamily="18" charset="0"/>
              </a:rPr>
              <a:t>			Urban (thousands) - 2 391.7</a:t>
            </a:r>
          </a:p>
          <a:p>
            <a:pPr>
              <a:buFont typeface="Arial" charset="0"/>
              <a:buNone/>
            </a:pPr>
            <a:r>
              <a:rPr lang="en-US" dirty="0" smtClean="0">
                <a:latin typeface="Cambria" pitchFamily="18" charset="0"/>
              </a:rPr>
              <a:t>			Rural (thousands) - 2 105.9</a:t>
            </a:r>
          </a:p>
        </p:txBody>
      </p:sp>
      <p:sp>
        <p:nvSpPr>
          <p:cNvPr id="9" name="Rectangle 8"/>
          <p:cNvSpPr/>
          <p:nvPr/>
        </p:nvSpPr>
        <p:spPr>
          <a:xfrm>
            <a:off x="1709057" y="1871638"/>
            <a:ext cx="6172200" cy="523220"/>
          </a:xfrm>
          <a:prstGeom prst="rect">
            <a:avLst/>
          </a:prstGeom>
        </p:spPr>
        <p:txBody>
          <a:bodyPr wrap="square">
            <a:spAutoFit/>
          </a:bodyPr>
          <a:lstStyle/>
          <a:p>
            <a:pPr algn="ctr"/>
            <a:r>
              <a:rPr lang="en-US" sz="2800" b="1" dirty="0" smtClean="0">
                <a:solidFill>
                  <a:srgbClr val="0070C0"/>
                </a:solidFill>
                <a:latin typeface="Cambria" pitchFamily="18" charset="0"/>
              </a:rPr>
              <a:t>Demography in Georgia</a:t>
            </a:r>
            <a:endParaRPr lang="en-US" sz="2800" b="1" dirty="0">
              <a:solidFill>
                <a:srgbClr val="0070C0"/>
              </a:solidFill>
              <a:latin typeface="Cambria"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xmlns="" val="140055971"/>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a:solidFill>
                  <a:srgbClr val="0070C0"/>
                </a:solidFill>
                <a:latin typeface="Cambria" pitchFamily="18" charset="0"/>
              </a:rPr>
              <a:t>S</a:t>
            </a:r>
            <a:r>
              <a:rPr lang="en-US" sz="5400" dirty="0" smtClean="0">
                <a:solidFill>
                  <a:srgbClr val="0070C0"/>
                </a:solidFill>
                <a:latin typeface="Cambria" pitchFamily="18" charset="0"/>
              </a:rPr>
              <a:t>ocial</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6" name="Content Placeholder 2"/>
          <p:cNvSpPr>
            <a:spLocks noGrp="1"/>
          </p:cNvSpPr>
          <p:nvPr>
            <p:ph idx="1"/>
          </p:nvPr>
        </p:nvSpPr>
        <p:spPr>
          <a:xfrm>
            <a:off x="457200" y="3124200"/>
            <a:ext cx="8229600" cy="3001963"/>
          </a:xfrm>
        </p:spPr>
        <p:txBody>
          <a:bodyPr>
            <a:normAutofit/>
          </a:bodyPr>
          <a:lstStyle/>
          <a:p>
            <a:pPr>
              <a:lnSpc>
                <a:spcPct val="90000"/>
              </a:lnSpc>
            </a:pPr>
            <a:r>
              <a:rPr lang="en-US" dirty="0" smtClean="0">
                <a:latin typeface="Cambria" pitchFamily="18" charset="0"/>
              </a:rPr>
              <a:t>Subsistence Minimum for working age male (GEL)</a:t>
            </a:r>
            <a:br>
              <a:rPr lang="en-US" dirty="0" smtClean="0">
                <a:latin typeface="Cambria" pitchFamily="18" charset="0"/>
              </a:rPr>
            </a:br>
            <a:r>
              <a:rPr lang="en-US" dirty="0" smtClean="0">
                <a:latin typeface="Cambria" pitchFamily="18" charset="0"/>
              </a:rPr>
              <a:t>150.7</a:t>
            </a:r>
          </a:p>
          <a:p>
            <a:pPr>
              <a:lnSpc>
                <a:spcPct val="90000"/>
              </a:lnSpc>
            </a:pPr>
            <a:r>
              <a:rPr lang="en-US" dirty="0" smtClean="0">
                <a:latin typeface="Cambria" pitchFamily="18" charset="0"/>
              </a:rPr>
              <a:t>Average Monthly Incomes of the Total Population (Million GEL) – 711</a:t>
            </a:r>
          </a:p>
          <a:p>
            <a:pPr>
              <a:lnSpc>
                <a:spcPct val="90000"/>
              </a:lnSpc>
            </a:pPr>
            <a:r>
              <a:rPr lang="en-US" dirty="0" smtClean="0">
                <a:latin typeface="Cambria" pitchFamily="18" charset="0"/>
              </a:rPr>
              <a:t>Average Monthly Incomes per Household (GEL) – 705.9</a:t>
            </a:r>
          </a:p>
          <a:p>
            <a:pPr>
              <a:lnSpc>
                <a:spcPct val="90000"/>
              </a:lnSpc>
            </a:pPr>
            <a:r>
              <a:rPr lang="en-US" dirty="0" smtClean="0">
                <a:latin typeface="Cambria" pitchFamily="18" charset="0"/>
              </a:rPr>
              <a:t>Average Monthly Expenditures of the Total Population (Million GEL) - 693</a:t>
            </a:r>
          </a:p>
        </p:txBody>
      </p:sp>
      <p:sp>
        <p:nvSpPr>
          <p:cNvPr id="7" name="Title 1"/>
          <p:cNvSpPr>
            <a:spLocks noGrp="1"/>
          </p:cNvSpPr>
          <p:nvPr>
            <p:ph type="title"/>
          </p:nvPr>
        </p:nvSpPr>
        <p:spPr>
          <a:xfrm>
            <a:off x="990600" y="1600200"/>
            <a:ext cx="8229600" cy="1143000"/>
          </a:xfrm>
        </p:spPr>
        <p:txBody>
          <a:bodyPr>
            <a:normAutofit/>
          </a:bodyPr>
          <a:lstStyle/>
          <a:p>
            <a:r>
              <a:rPr lang="en-US" sz="2800" b="1" dirty="0">
                <a:solidFill>
                  <a:srgbClr val="0070C0"/>
                </a:solidFill>
                <a:latin typeface="Cambria" pitchFamily="18" charset="0"/>
                <a:ea typeface="+mn-ea"/>
                <a:cs typeface="+mn-cs"/>
              </a:rPr>
              <a:t>Standard of Living, Subsistence Minimum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
        <p:nvSpPr>
          <p:cNvPr id="9" name="TextBox 8"/>
          <p:cNvSpPr txBox="1"/>
          <p:nvPr/>
        </p:nvSpPr>
        <p:spPr>
          <a:xfrm>
            <a:off x="304800" y="6400800"/>
            <a:ext cx="6781800" cy="276999"/>
          </a:xfrm>
          <a:prstGeom prst="rect">
            <a:avLst/>
          </a:prstGeom>
          <a:noFill/>
        </p:spPr>
        <p:txBody>
          <a:bodyPr wrap="square" rtlCol="0">
            <a:spAutoFit/>
          </a:bodyPr>
          <a:lstStyle/>
          <a:p>
            <a:r>
              <a:rPr lang="en-US" sz="1200" dirty="0" smtClean="0"/>
              <a:t>www.act.ge</a:t>
            </a:r>
            <a:endParaRPr lang="en-US" sz="1200" dirty="0"/>
          </a:p>
        </p:txBody>
      </p:sp>
    </p:spTree>
    <p:extLst>
      <p:ext uri="{BB962C8B-B14F-4D97-AF65-F5344CB8AC3E}">
        <p14:creationId xmlns:p14="http://schemas.microsoft.com/office/powerpoint/2010/main" xmlns="" val="4155196722"/>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a:solidFill>
                  <a:srgbClr val="0070C0"/>
                </a:solidFill>
                <a:latin typeface="Cambria" pitchFamily="18" charset="0"/>
              </a:rPr>
              <a:t>S</a:t>
            </a:r>
            <a:r>
              <a:rPr lang="en-US" sz="5400" dirty="0" smtClean="0">
                <a:solidFill>
                  <a:srgbClr val="0070C0"/>
                </a:solidFill>
                <a:latin typeface="Cambria" pitchFamily="18" charset="0"/>
              </a:rPr>
              <a:t>ocial</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6" name="Title 1"/>
          <p:cNvSpPr>
            <a:spLocks noGrp="1"/>
          </p:cNvSpPr>
          <p:nvPr>
            <p:ph type="title"/>
          </p:nvPr>
        </p:nvSpPr>
        <p:spPr>
          <a:xfrm>
            <a:off x="304800" y="1752600"/>
            <a:ext cx="8229600" cy="609600"/>
          </a:xfrm>
        </p:spPr>
        <p:txBody>
          <a:bodyPr vert="horz" lIns="91440" tIns="45720" rIns="91440" bIns="45720" rtlCol="0" anchor="b" anchorCtr="0">
            <a:normAutofit/>
          </a:bodyPr>
          <a:lstStyle/>
          <a:p>
            <a:pPr algn="ctr"/>
            <a:r>
              <a:rPr lang="en-US" sz="3200" b="1" dirty="0">
                <a:solidFill>
                  <a:srgbClr val="0070C0"/>
                </a:solidFill>
                <a:latin typeface="Cambria" pitchFamily="18" charset="0"/>
                <a:ea typeface="+mn-ea"/>
                <a:cs typeface="+mn-cs"/>
              </a:rPr>
              <a:t>Georgian cities</a:t>
            </a:r>
          </a:p>
        </p:txBody>
      </p:sp>
      <p:pic>
        <p:nvPicPr>
          <p:cNvPr id="7" name="Picture 3"/>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6314" y="2438400"/>
            <a:ext cx="8253413" cy="341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9" name="TextBox 8"/>
          <p:cNvSpPr txBox="1"/>
          <p:nvPr/>
        </p:nvSpPr>
        <p:spPr>
          <a:xfrm>
            <a:off x="304800" y="6400800"/>
            <a:ext cx="6781800" cy="276999"/>
          </a:xfrm>
          <a:prstGeom prst="rect">
            <a:avLst/>
          </a:prstGeom>
          <a:noFill/>
        </p:spPr>
        <p:txBody>
          <a:bodyPr wrap="square" rtlCol="0">
            <a:spAutoFit/>
          </a:bodyPr>
          <a:lstStyle/>
          <a:p>
            <a:r>
              <a:rPr lang="en-US" sz="1200" dirty="0" smtClean="0"/>
              <a:t>www.act.ge</a:t>
            </a:r>
            <a:endParaRPr lang="en-US" sz="1200" dirty="0"/>
          </a:p>
        </p:txBody>
      </p:sp>
    </p:spTree>
    <p:extLst>
      <p:ext uri="{BB962C8B-B14F-4D97-AF65-F5344CB8AC3E}">
        <p14:creationId xmlns:p14="http://schemas.microsoft.com/office/powerpoint/2010/main" xmlns="" val="599854099"/>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0"/>
            <a:ext cx="6781800" cy="914400"/>
          </a:xfrm>
        </p:spPr>
        <p:txBody>
          <a:bodyPr>
            <a:normAutofit/>
          </a:bodyPr>
          <a:lstStyle/>
          <a:p>
            <a:pPr>
              <a:defRPr/>
            </a:pPr>
            <a:r>
              <a:rPr lang="en-US" b="1" dirty="0">
                <a:solidFill>
                  <a:srgbClr val="0070C0"/>
                </a:solidFill>
                <a:latin typeface="Cambria" pitchFamily="18" charset="0"/>
                <a:ea typeface="+mn-ea"/>
                <a:cs typeface="+mn-cs"/>
              </a:rPr>
              <a:t>Definition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5" name="Rectangle 3"/>
          <p:cNvSpPr>
            <a:spLocks noGrp="1" noChangeArrowheads="1"/>
          </p:cNvSpPr>
          <p:nvPr>
            <p:ph idx="1"/>
          </p:nvPr>
        </p:nvSpPr>
        <p:spPr>
          <a:xfrm>
            <a:off x="609600" y="1828800"/>
            <a:ext cx="7543800" cy="3886200"/>
          </a:xfrm>
        </p:spPr>
        <p:txBody>
          <a:bodyPr/>
          <a:lstStyle/>
          <a:p>
            <a:pPr marL="0" indent="0" eaLnBrk="1" hangingPunct="1">
              <a:buNone/>
              <a:tabLst>
                <a:tab pos="450850" algn="l"/>
              </a:tabLst>
            </a:pPr>
            <a:r>
              <a:rPr lang="de-DE" sz="3600" b="1" dirty="0" smtClean="0">
                <a:solidFill>
                  <a:srgbClr val="0070C0"/>
                </a:solidFill>
              </a:rPr>
              <a:t>P</a:t>
            </a:r>
            <a:r>
              <a:rPr lang="de-DE" sz="3600" b="1" dirty="0" smtClean="0"/>
              <a:t>	</a:t>
            </a:r>
            <a:r>
              <a:rPr lang="de-DE" sz="2800" b="1" dirty="0" smtClean="0"/>
              <a:t>olitical</a:t>
            </a:r>
            <a:r>
              <a:rPr lang="de-DE" sz="3600" b="1" dirty="0" smtClean="0"/>
              <a:t/>
            </a:r>
            <a:br>
              <a:rPr lang="de-DE" sz="3600" b="1" dirty="0" smtClean="0"/>
            </a:br>
            <a:r>
              <a:rPr lang="de-DE" sz="3600" b="1" dirty="0" smtClean="0">
                <a:solidFill>
                  <a:srgbClr val="0070C0"/>
                </a:solidFill>
              </a:rPr>
              <a:t>E</a:t>
            </a:r>
            <a:r>
              <a:rPr lang="de-DE" sz="3600" b="1" dirty="0" smtClean="0"/>
              <a:t>	</a:t>
            </a:r>
            <a:r>
              <a:rPr lang="de-DE" sz="2800" b="1" dirty="0" smtClean="0"/>
              <a:t>conomic</a:t>
            </a:r>
            <a:r>
              <a:rPr lang="de-DE" sz="3600" b="1" dirty="0" smtClean="0"/>
              <a:t/>
            </a:r>
            <a:br>
              <a:rPr lang="de-DE" sz="3600" b="1" dirty="0" smtClean="0"/>
            </a:br>
            <a:r>
              <a:rPr lang="de-DE" sz="3600" b="1" dirty="0" smtClean="0">
                <a:solidFill>
                  <a:srgbClr val="0070C0"/>
                </a:solidFill>
              </a:rPr>
              <a:t>S</a:t>
            </a:r>
            <a:r>
              <a:rPr lang="de-DE" sz="3600" b="1" dirty="0" smtClean="0"/>
              <a:t>	</a:t>
            </a:r>
            <a:r>
              <a:rPr lang="de-DE" sz="2800" b="1" dirty="0" smtClean="0"/>
              <a:t>ocial</a:t>
            </a:r>
            <a:r>
              <a:rPr lang="de-DE" sz="3600" b="1" dirty="0" smtClean="0"/>
              <a:t/>
            </a:r>
            <a:br>
              <a:rPr lang="de-DE" sz="3600" b="1" dirty="0" smtClean="0"/>
            </a:br>
            <a:r>
              <a:rPr lang="de-DE" sz="3600" b="1" dirty="0" smtClean="0">
                <a:solidFill>
                  <a:srgbClr val="0070C0"/>
                </a:solidFill>
              </a:rPr>
              <a:t>T</a:t>
            </a:r>
            <a:r>
              <a:rPr lang="de-DE" sz="3600" b="1" dirty="0" smtClean="0"/>
              <a:t>	</a:t>
            </a:r>
            <a:r>
              <a:rPr lang="de-DE" sz="2800" b="1" dirty="0" smtClean="0"/>
              <a:t>echnological</a:t>
            </a:r>
            <a:r>
              <a:rPr lang="de-DE" sz="3600" b="1" dirty="0" smtClean="0"/>
              <a:t/>
            </a:r>
            <a:br>
              <a:rPr lang="de-DE" sz="3600" b="1" dirty="0" smtClean="0"/>
            </a:br>
            <a:r>
              <a:rPr lang="de-DE" sz="3600" b="1" dirty="0" smtClean="0">
                <a:solidFill>
                  <a:srgbClr val="0070C0"/>
                </a:solidFill>
              </a:rPr>
              <a:t>L</a:t>
            </a:r>
            <a:r>
              <a:rPr lang="de-DE" sz="3600" b="1" dirty="0" smtClean="0"/>
              <a:t>	</a:t>
            </a:r>
            <a:r>
              <a:rPr lang="de-DE" sz="2800" b="1" dirty="0" smtClean="0"/>
              <a:t>egal</a:t>
            </a:r>
            <a:r>
              <a:rPr lang="de-DE" sz="3600" b="1" dirty="0" smtClean="0"/>
              <a:t/>
            </a:r>
            <a:br>
              <a:rPr lang="de-DE" sz="3600" b="1" dirty="0" smtClean="0"/>
            </a:br>
            <a:r>
              <a:rPr lang="de-DE" sz="3600" b="1" dirty="0" smtClean="0">
                <a:solidFill>
                  <a:srgbClr val="0070C0"/>
                </a:solidFill>
              </a:rPr>
              <a:t>E</a:t>
            </a:r>
            <a:r>
              <a:rPr lang="de-DE" sz="3600" b="1" dirty="0" smtClean="0"/>
              <a:t>	</a:t>
            </a:r>
            <a:r>
              <a:rPr lang="de-DE" sz="2800" b="1" dirty="0" smtClean="0"/>
              <a:t>nvironmental</a:t>
            </a:r>
            <a:endParaRPr lang="de-DE" sz="3600" b="1" dirty="0" smtClean="0"/>
          </a:p>
        </p:txBody>
      </p:sp>
    </p:spTree>
    <p:extLst>
      <p:ext uri="{BB962C8B-B14F-4D97-AF65-F5344CB8AC3E}">
        <p14:creationId xmlns:p14="http://schemas.microsoft.com/office/powerpoint/2010/main" xmlns="" val="321964538"/>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a:solidFill>
                  <a:srgbClr val="0070C0"/>
                </a:solidFill>
                <a:latin typeface="Cambria" pitchFamily="18" charset="0"/>
              </a:rPr>
              <a:t>S</a:t>
            </a:r>
            <a:r>
              <a:rPr lang="en-US" sz="5400" dirty="0" smtClean="0">
                <a:solidFill>
                  <a:srgbClr val="0070C0"/>
                </a:solidFill>
                <a:latin typeface="Cambria" pitchFamily="18" charset="0"/>
              </a:rPr>
              <a:t>ocial</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6" name="Title 1"/>
          <p:cNvSpPr>
            <a:spLocks noGrp="1"/>
          </p:cNvSpPr>
          <p:nvPr>
            <p:ph type="title"/>
          </p:nvPr>
        </p:nvSpPr>
        <p:spPr>
          <a:xfrm>
            <a:off x="304800" y="1600200"/>
            <a:ext cx="8229600" cy="609600"/>
          </a:xfrm>
        </p:spPr>
        <p:txBody>
          <a:bodyPr vert="horz" lIns="91440" tIns="45720" rIns="91440" bIns="45720" rtlCol="0" anchor="b" anchorCtr="0">
            <a:normAutofit/>
          </a:bodyPr>
          <a:lstStyle/>
          <a:p>
            <a:pPr algn="ctr"/>
            <a:r>
              <a:rPr lang="en-US" sz="3200" b="1" dirty="0" smtClean="0">
                <a:solidFill>
                  <a:srgbClr val="0070C0"/>
                </a:solidFill>
                <a:latin typeface="Cambria" pitchFamily="18" charset="0"/>
                <a:ea typeface="+mn-ea"/>
                <a:cs typeface="+mn-cs"/>
              </a:rPr>
              <a:t>Attitudes toward Disabilities</a:t>
            </a:r>
            <a:endParaRPr lang="en-US" sz="3200" b="1" dirty="0">
              <a:solidFill>
                <a:srgbClr val="0070C0"/>
              </a:solidFill>
              <a:latin typeface="Cambria" pitchFamily="18" charset="0"/>
              <a:ea typeface="+mn-ea"/>
              <a:cs typeface="+mn-cs"/>
            </a:endParaRPr>
          </a:p>
        </p:txBody>
      </p:sp>
      <p:sp>
        <p:nvSpPr>
          <p:cNvPr id="10" name="Content Placeholder 2"/>
          <p:cNvSpPr>
            <a:spLocks noGrp="1"/>
          </p:cNvSpPr>
          <p:nvPr>
            <p:ph idx="1"/>
          </p:nvPr>
        </p:nvSpPr>
        <p:spPr>
          <a:xfrm>
            <a:off x="522514" y="2286000"/>
            <a:ext cx="8229600" cy="3687763"/>
          </a:xfrm>
        </p:spPr>
        <p:txBody>
          <a:bodyPr>
            <a:noAutofit/>
          </a:bodyPr>
          <a:lstStyle/>
          <a:p>
            <a:pPr algn="just">
              <a:lnSpc>
                <a:spcPct val="90000"/>
              </a:lnSpc>
              <a:buFont typeface="Arial" charset="0"/>
              <a:buNone/>
            </a:pPr>
            <a:r>
              <a:rPr lang="en-US" dirty="0" smtClean="0">
                <a:latin typeface="Cambria" pitchFamily="18" charset="0"/>
              </a:rPr>
              <a:t>The attitude of the population towards persons with disabilities is </a:t>
            </a:r>
            <a:r>
              <a:rPr lang="en-US" b="1" dirty="0" smtClean="0">
                <a:latin typeface="Cambria" pitchFamily="18" charset="0"/>
              </a:rPr>
              <a:t>changing toward positive </a:t>
            </a:r>
            <a:r>
              <a:rPr lang="en-US" dirty="0" smtClean="0">
                <a:latin typeface="Cambria" pitchFamily="18" charset="0"/>
              </a:rPr>
              <a:t>way but this problem still </a:t>
            </a:r>
            <a:r>
              <a:rPr lang="en-US" dirty="0" smtClean="0">
                <a:latin typeface="Cambria" pitchFamily="18" charset="0"/>
              </a:rPr>
              <a:t>exists. </a:t>
            </a:r>
            <a:endParaRPr lang="en-US" dirty="0" smtClean="0">
              <a:latin typeface="Cambria" pitchFamily="18" charset="0"/>
            </a:endParaRPr>
          </a:p>
          <a:p>
            <a:pPr algn="just">
              <a:lnSpc>
                <a:spcPct val="90000"/>
              </a:lnSpc>
              <a:buFont typeface="Arial" charset="0"/>
              <a:buNone/>
            </a:pPr>
            <a:endParaRPr lang="en-US" dirty="0" smtClean="0">
              <a:latin typeface="Cambria" pitchFamily="18" charset="0"/>
            </a:endParaRPr>
          </a:p>
          <a:p>
            <a:pPr algn="just">
              <a:lnSpc>
                <a:spcPct val="90000"/>
              </a:lnSpc>
              <a:buFont typeface="Arial" charset="0"/>
              <a:buNone/>
            </a:pPr>
            <a:r>
              <a:rPr lang="en-US" dirty="0" smtClean="0">
                <a:latin typeface="Cambria" pitchFamily="18" charset="0"/>
              </a:rPr>
              <a:t>The society and environment </a:t>
            </a:r>
            <a:r>
              <a:rPr lang="en-US" b="1" dirty="0" smtClean="0">
                <a:latin typeface="Cambria" pitchFamily="18" charset="0"/>
              </a:rPr>
              <a:t>prevents</a:t>
            </a:r>
            <a:r>
              <a:rPr lang="en-US" dirty="0" smtClean="0">
                <a:latin typeface="Cambria" pitchFamily="18" charset="0"/>
              </a:rPr>
              <a:t> them from active civil participation. </a:t>
            </a:r>
          </a:p>
          <a:p>
            <a:pPr algn="just">
              <a:lnSpc>
                <a:spcPct val="90000"/>
              </a:lnSpc>
              <a:buFont typeface="Arial" charset="0"/>
              <a:buNone/>
            </a:pPr>
            <a:endParaRPr lang="en-US" dirty="0" smtClean="0">
              <a:latin typeface="Cambria" pitchFamily="18" charset="0"/>
            </a:endParaRPr>
          </a:p>
          <a:p>
            <a:pPr algn="just">
              <a:lnSpc>
                <a:spcPct val="90000"/>
              </a:lnSpc>
              <a:buFont typeface="Arial" charset="0"/>
              <a:buNone/>
            </a:pPr>
            <a:r>
              <a:rPr lang="en-US" dirty="0" smtClean="0">
                <a:latin typeface="Cambria" pitchFamily="18" charset="0"/>
              </a:rPr>
              <a:t>P</a:t>
            </a:r>
            <a:r>
              <a:rPr lang="en-US" dirty="0" smtClean="0">
                <a:latin typeface="Cambria" pitchFamily="18" charset="0"/>
              </a:rPr>
              <a:t>eople with disabilities are </a:t>
            </a:r>
            <a:r>
              <a:rPr lang="en-US" dirty="0" smtClean="0">
                <a:latin typeface="Cambria" pitchFamily="18" charset="0"/>
              </a:rPr>
              <a:t>totally dependent on family, and </a:t>
            </a:r>
            <a:r>
              <a:rPr lang="en-US" dirty="0" smtClean="0">
                <a:latin typeface="Cambria" pitchFamily="18" charset="0"/>
              </a:rPr>
              <a:t>do </a:t>
            </a:r>
            <a:r>
              <a:rPr lang="en-US" b="1" dirty="0" smtClean="0">
                <a:latin typeface="Cambria" pitchFamily="18" charset="0"/>
              </a:rPr>
              <a:t>not feel as </a:t>
            </a:r>
            <a:r>
              <a:rPr lang="en-US" b="1" dirty="0" smtClean="0">
                <a:latin typeface="Cambria" pitchFamily="18" charset="0"/>
              </a:rPr>
              <a:t>valuable members</a:t>
            </a:r>
            <a:r>
              <a:rPr lang="en-US" dirty="0" smtClean="0">
                <a:latin typeface="Cambria" pitchFamily="18" charset="0"/>
              </a:rPr>
              <a:t> </a:t>
            </a:r>
            <a:r>
              <a:rPr lang="en-US" dirty="0" smtClean="0">
                <a:latin typeface="Cambria" pitchFamily="18" charset="0"/>
              </a:rPr>
              <a:t>of society. Especially adult people with disabilities suffer from dependence on assistance, pessimism, and lack of initiative.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xmlns="" val="3658378442"/>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a:solidFill>
                  <a:srgbClr val="0070C0"/>
                </a:solidFill>
                <a:latin typeface="Cambria" pitchFamily="18" charset="0"/>
              </a:rPr>
              <a:t>S</a:t>
            </a:r>
            <a:r>
              <a:rPr lang="en-US" sz="5400" dirty="0" smtClean="0">
                <a:solidFill>
                  <a:srgbClr val="0070C0"/>
                </a:solidFill>
                <a:latin typeface="Cambria" pitchFamily="18" charset="0"/>
              </a:rPr>
              <a:t>ocial</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6" name="Title 1"/>
          <p:cNvSpPr>
            <a:spLocks noGrp="1"/>
          </p:cNvSpPr>
          <p:nvPr>
            <p:ph type="title"/>
          </p:nvPr>
        </p:nvSpPr>
        <p:spPr>
          <a:xfrm>
            <a:off x="304800" y="1600200"/>
            <a:ext cx="8229600" cy="609600"/>
          </a:xfrm>
        </p:spPr>
        <p:txBody>
          <a:bodyPr vert="horz" lIns="91440" tIns="45720" rIns="91440" bIns="45720" rtlCol="0" anchor="b" anchorCtr="0">
            <a:normAutofit/>
          </a:bodyPr>
          <a:lstStyle/>
          <a:p>
            <a:pPr algn="ctr"/>
            <a:r>
              <a:rPr lang="en-US" sz="3200" b="1" dirty="0" smtClean="0">
                <a:solidFill>
                  <a:srgbClr val="0070C0"/>
                </a:solidFill>
                <a:latin typeface="Cambria" pitchFamily="18" charset="0"/>
                <a:ea typeface="+mn-ea"/>
                <a:cs typeface="+mn-cs"/>
              </a:rPr>
              <a:t>Some Cultural Characteristics</a:t>
            </a:r>
            <a:endParaRPr lang="en-US" sz="3200" b="1" dirty="0">
              <a:solidFill>
                <a:srgbClr val="0070C0"/>
              </a:solidFill>
              <a:latin typeface="Cambria" pitchFamily="18" charset="0"/>
              <a:ea typeface="+mn-ea"/>
              <a:cs typeface="+mn-cs"/>
            </a:endParaRPr>
          </a:p>
        </p:txBody>
      </p:sp>
      <p:sp>
        <p:nvSpPr>
          <p:cNvPr id="9" name="Content Placeholder 2"/>
          <p:cNvSpPr>
            <a:spLocks noGrp="1"/>
          </p:cNvSpPr>
          <p:nvPr>
            <p:ph idx="1"/>
          </p:nvPr>
        </p:nvSpPr>
        <p:spPr>
          <a:xfrm>
            <a:off x="457200" y="2286000"/>
            <a:ext cx="8229600" cy="3840163"/>
          </a:xfrm>
        </p:spPr>
        <p:txBody>
          <a:bodyPr>
            <a:normAutofit lnSpcReduction="10000"/>
          </a:bodyPr>
          <a:lstStyle/>
          <a:p>
            <a:pPr>
              <a:lnSpc>
                <a:spcPct val="80000"/>
              </a:lnSpc>
              <a:buFont typeface="Arial" charset="0"/>
              <a:buNone/>
            </a:pPr>
            <a:r>
              <a:rPr lang="en-US" sz="2200" dirty="0" smtClean="0"/>
              <a:t>Collectivism, oriented on small groups (family, friends, neighbors) must be considered as one of the main characteristics of the Georgian social culture. This baseline determines the following trends:</a:t>
            </a:r>
          </a:p>
          <a:p>
            <a:pPr>
              <a:lnSpc>
                <a:spcPct val="80000"/>
              </a:lnSpc>
              <a:buFont typeface="Arial" charset="0"/>
              <a:buAutoNum type="arabicPeriod"/>
            </a:pPr>
            <a:r>
              <a:rPr lang="en-US" sz="2200" dirty="0" smtClean="0"/>
              <a:t>The norms shared by small groups have higher priorities when compared to “abstract” norms, such as laws, moral perceptions, or the rules of “rational thought” or the “the right way of life”.</a:t>
            </a:r>
          </a:p>
          <a:p>
            <a:pPr>
              <a:lnSpc>
                <a:spcPct val="80000"/>
              </a:lnSpc>
              <a:buFont typeface="Arial" charset="0"/>
              <a:buAutoNum type="arabicPeriod"/>
            </a:pPr>
            <a:r>
              <a:rPr lang="en-US" sz="2200" dirty="0" smtClean="0"/>
              <a:t>Interpersonal relations are valued as the highest priority compared to other interests such as professional and career-oriented life.</a:t>
            </a:r>
          </a:p>
          <a:p>
            <a:pPr>
              <a:lnSpc>
                <a:spcPct val="80000"/>
              </a:lnSpc>
              <a:buFont typeface="Arial" charset="0"/>
              <a:buAutoNum type="arabicPeriod"/>
            </a:pPr>
            <a:r>
              <a:rPr lang="en-US" sz="2200" dirty="0" smtClean="0"/>
              <a:t>The psychological horizons of space and time are quite narrow – space is limited by small groups and time is mainly focused on the present moment.</a:t>
            </a:r>
          </a:p>
          <a:p>
            <a:pPr>
              <a:lnSpc>
                <a:spcPct val="80000"/>
              </a:lnSpc>
              <a:buFont typeface="Arial" charset="0"/>
              <a:buAutoNum type="arabicPeriod"/>
            </a:pPr>
            <a:r>
              <a:rPr lang="en-US" sz="2200" dirty="0" smtClean="0"/>
              <a:t>Daily behavior and practices that affect the future are rarely practiced because their usefulness is not immediately apparent.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xmlns="" val="1229769109"/>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a:solidFill>
                  <a:srgbClr val="0070C0"/>
                </a:solidFill>
                <a:latin typeface="Cambria" pitchFamily="18" charset="0"/>
              </a:rPr>
              <a:t>S</a:t>
            </a:r>
            <a:r>
              <a:rPr lang="en-US" sz="5400" dirty="0" smtClean="0">
                <a:solidFill>
                  <a:srgbClr val="0070C0"/>
                </a:solidFill>
                <a:latin typeface="Cambria" pitchFamily="18" charset="0"/>
              </a:rPr>
              <a:t>ocial</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6" name="Title 1"/>
          <p:cNvSpPr>
            <a:spLocks noGrp="1"/>
          </p:cNvSpPr>
          <p:nvPr>
            <p:ph type="title"/>
          </p:nvPr>
        </p:nvSpPr>
        <p:spPr>
          <a:xfrm>
            <a:off x="304800" y="1600200"/>
            <a:ext cx="8229600" cy="609600"/>
          </a:xfrm>
        </p:spPr>
        <p:txBody>
          <a:bodyPr vert="horz" lIns="91440" tIns="45720" rIns="91440" bIns="45720" rtlCol="0" anchor="b" anchorCtr="0">
            <a:normAutofit/>
          </a:bodyPr>
          <a:lstStyle/>
          <a:p>
            <a:pPr algn="ctr"/>
            <a:r>
              <a:rPr lang="en-US" sz="3200" b="1" dirty="0" smtClean="0">
                <a:solidFill>
                  <a:srgbClr val="0070C0"/>
                </a:solidFill>
                <a:latin typeface="Cambria" pitchFamily="18" charset="0"/>
                <a:ea typeface="+mn-ea"/>
                <a:cs typeface="+mn-cs"/>
              </a:rPr>
              <a:t>Religion</a:t>
            </a:r>
            <a:endParaRPr lang="en-US" sz="3200" b="1" dirty="0">
              <a:solidFill>
                <a:srgbClr val="0070C0"/>
              </a:solidFill>
              <a:latin typeface="Cambria" pitchFamily="18" charset="0"/>
              <a:ea typeface="+mn-ea"/>
              <a:cs typeface="+mn-cs"/>
            </a:endParaRPr>
          </a:p>
        </p:txBody>
      </p:sp>
      <p:sp>
        <p:nvSpPr>
          <p:cNvPr id="10" name="Content Placeholder 2"/>
          <p:cNvSpPr>
            <a:spLocks noGrp="1"/>
          </p:cNvSpPr>
          <p:nvPr>
            <p:ph idx="1"/>
          </p:nvPr>
        </p:nvSpPr>
        <p:spPr>
          <a:xfrm>
            <a:off x="457200" y="2514600"/>
            <a:ext cx="8229600" cy="3611563"/>
          </a:xfrm>
        </p:spPr>
        <p:txBody>
          <a:bodyPr>
            <a:normAutofit fontScale="92500" lnSpcReduction="10000"/>
          </a:bodyPr>
          <a:lstStyle/>
          <a:p>
            <a:pPr algn="just">
              <a:lnSpc>
                <a:spcPct val="90000"/>
              </a:lnSpc>
              <a:buFont typeface="Arial" charset="0"/>
              <a:buNone/>
            </a:pPr>
            <a:r>
              <a:rPr lang="en-US" sz="3000" dirty="0" smtClean="0">
                <a:latin typeface="Cambria" pitchFamily="18" charset="0"/>
              </a:rPr>
              <a:t>The great majority of the population belongs to the Georgian Orthodox Church. Confessional identity is a strong cultural factor that defines social values. The great majority of religious ceremonies are carried out by priests in churches. The most important ceremonies are Easter and Christmas. Daily services are held in churches, as well as weddings and baptisms. </a:t>
            </a:r>
          </a:p>
          <a:p>
            <a:pPr algn="just">
              <a:lnSpc>
                <a:spcPct val="90000"/>
              </a:lnSpc>
              <a:buFont typeface="Arial" charset="0"/>
              <a:buNone/>
            </a:pPr>
            <a:r>
              <a:rPr lang="en-US" sz="3000" dirty="0" smtClean="0">
                <a:latin typeface="Cambria" pitchFamily="18" charset="0"/>
              </a:rPr>
              <a:t>The religious influence </a:t>
            </a:r>
            <a:r>
              <a:rPr lang="en-US" sz="3000" dirty="0" smtClean="0">
                <a:latin typeface="Cambria" pitchFamily="18" charset="0"/>
              </a:rPr>
              <a:t>can be discriminative </a:t>
            </a:r>
            <a:r>
              <a:rPr lang="en-US" sz="3000" dirty="0" smtClean="0">
                <a:latin typeface="Cambria" pitchFamily="18" charset="0"/>
              </a:rPr>
              <a:t>and </a:t>
            </a:r>
            <a:r>
              <a:rPr lang="en-US" sz="3000" dirty="0" smtClean="0">
                <a:latin typeface="Cambria" pitchFamily="18" charset="0"/>
              </a:rPr>
              <a:t>promote </a:t>
            </a:r>
            <a:r>
              <a:rPr lang="en-US" sz="3000" dirty="0" smtClean="0">
                <a:latin typeface="Cambria" pitchFamily="18" charset="0"/>
              </a:rPr>
              <a:t>stigmatization.</a:t>
            </a:r>
          </a:p>
          <a:p>
            <a:pPr algn="just">
              <a:lnSpc>
                <a:spcPct val="90000"/>
              </a:lnSpc>
              <a:buFont typeface="Arial" charset="0"/>
              <a:buNone/>
            </a:pPr>
            <a:endParaRPr lang="en-US" sz="3000" dirty="0" smtClean="0">
              <a:latin typeface="Cambria"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xmlns="" val="1923949320"/>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a:solidFill>
                  <a:srgbClr val="0070C0"/>
                </a:solidFill>
                <a:latin typeface="Cambria" pitchFamily="18" charset="0"/>
              </a:rPr>
              <a:t>S</a:t>
            </a:r>
            <a:r>
              <a:rPr lang="en-US" sz="5400" dirty="0" smtClean="0">
                <a:solidFill>
                  <a:srgbClr val="0070C0"/>
                </a:solidFill>
                <a:latin typeface="Cambria" pitchFamily="18" charset="0"/>
              </a:rPr>
              <a:t>ocial</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8" name="TextBox 7"/>
          <p:cNvSpPr txBox="1"/>
          <p:nvPr/>
        </p:nvSpPr>
        <p:spPr>
          <a:xfrm>
            <a:off x="304800" y="6400800"/>
            <a:ext cx="6781800" cy="276999"/>
          </a:xfrm>
          <a:prstGeom prst="rect">
            <a:avLst/>
          </a:prstGeom>
          <a:noFill/>
        </p:spPr>
        <p:txBody>
          <a:bodyPr wrap="square" rtlCol="0">
            <a:spAutoFit/>
          </a:bodyPr>
          <a:lstStyle/>
          <a:p>
            <a:r>
              <a:rPr lang="en-US" sz="1200" dirty="0"/>
              <a:t>http://unesdoc.unesco.org/images/0014/001411/141169M.pdf</a:t>
            </a:r>
          </a:p>
        </p:txBody>
      </p:sp>
      <p:sp>
        <p:nvSpPr>
          <p:cNvPr id="6" name="Title 1"/>
          <p:cNvSpPr>
            <a:spLocks noGrp="1"/>
          </p:cNvSpPr>
          <p:nvPr>
            <p:ph type="title"/>
          </p:nvPr>
        </p:nvSpPr>
        <p:spPr>
          <a:xfrm>
            <a:off x="304800" y="1382486"/>
            <a:ext cx="8229600" cy="609600"/>
          </a:xfrm>
        </p:spPr>
        <p:txBody>
          <a:bodyPr vert="horz" lIns="91440" tIns="45720" rIns="91440" bIns="45720" rtlCol="0" anchor="b" anchorCtr="0">
            <a:normAutofit/>
          </a:bodyPr>
          <a:lstStyle/>
          <a:p>
            <a:pPr algn="ctr"/>
            <a:r>
              <a:rPr lang="en-US" sz="3200" b="1" dirty="0" smtClean="0">
                <a:solidFill>
                  <a:srgbClr val="0070C0"/>
                </a:solidFill>
                <a:latin typeface="Cambria" pitchFamily="18" charset="0"/>
                <a:ea typeface="+mn-ea"/>
                <a:cs typeface="+mn-cs"/>
              </a:rPr>
              <a:t>Education</a:t>
            </a:r>
            <a:endParaRPr lang="en-US" sz="3200" b="1" dirty="0">
              <a:solidFill>
                <a:srgbClr val="0070C0"/>
              </a:solidFill>
              <a:latin typeface="Cambria" pitchFamily="18" charset="0"/>
              <a:ea typeface="+mn-ea"/>
              <a:cs typeface="+mn-cs"/>
            </a:endParaRPr>
          </a:p>
        </p:txBody>
      </p:sp>
      <p:sp>
        <p:nvSpPr>
          <p:cNvPr id="9" name="Content Placeholder 2"/>
          <p:cNvSpPr txBox="1">
            <a:spLocks/>
          </p:cNvSpPr>
          <p:nvPr/>
        </p:nvSpPr>
        <p:spPr>
          <a:xfrm>
            <a:off x="457200" y="1981200"/>
            <a:ext cx="8229600" cy="4144963"/>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gn="just">
              <a:lnSpc>
                <a:spcPct val="80000"/>
              </a:lnSpc>
              <a:buFont typeface="Arial" charset="0"/>
              <a:buNone/>
            </a:pPr>
            <a:r>
              <a:rPr lang="en-US" sz="2100" dirty="0" smtClean="0">
                <a:latin typeface="Cambria" pitchFamily="18" charset="0"/>
              </a:rPr>
              <a:t>Higher education and a university diploma are highly valued even when the quality of education is unsatisfactory. It is almost impossible to have a career without a diploma, although higher education is not always correlated with a higher income.                                                                                                                           </a:t>
            </a:r>
          </a:p>
          <a:p>
            <a:pPr algn="just">
              <a:lnSpc>
                <a:spcPct val="80000"/>
              </a:lnSpc>
              <a:buFont typeface="Arial" charset="0"/>
              <a:buNone/>
            </a:pPr>
            <a:r>
              <a:rPr lang="en-US" sz="2100" dirty="0" smtClean="0">
                <a:latin typeface="Cambria" pitchFamily="18" charset="0"/>
              </a:rPr>
              <a:t>Education in Georgia is mandatory for all children aged 6–14. The school system is divided into elementary (6 years; age level 6–12), basic (3 years; age level 12–15), and secondary (3 years; age level 15–18), or alternatively vocational studies (2 years). Students with a secondary school certificate have access to higher education. Only the students who have passed the Unified National Examinations may enroll in a state-accredited higher education institution, based on ranking of scores he/she received at the exams.</a:t>
            </a:r>
          </a:p>
          <a:p>
            <a:pPr algn="just">
              <a:lnSpc>
                <a:spcPct val="80000"/>
              </a:lnSpc>
              <a:buFont typeface="Arial" charset="0"/>
              <a:buNone/>
            </a:pPr>
            <a:r>
              <a:rPr lang="en-US" sz="2100" dirty="0" smtClean="0">
                <a:latin typeface="Cambria" pitchFamily="18" charset="0"/>
              </a:rPr>
              <a:t>Most of these institutions offer three levels of study: a Bachelor's Program (3–4 years); a Master's Program (2 years), and a Doctoral Program (3 years). </a:t>
            </a:r>
          </a:p>
          <a:p>
            <a:pPr algn="just">
              <a:lnSpc>
                <a:spcPct val="80000"/>
              </a:lnSpc>
              <a:buFont typeface="Arial" charset="0"/>
              <a:buNone/>
            </a:pPr>
            <a:endParaRPr lang="en-US" sz="1300" dirty="0" smtClean="0">
              <a:latin typeface="Cambria"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xmlns="" val="1986901645"/>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a:solidFill>
                  <a:srgbClr val="0070C0"/>
                </a:solidFill>
                <a:latin typeface="Cambria" pitchFamily="18" charset="0"/>
              </a:rPr>
              <a:t>S</a:t>
            </a:r>
            <a:r>
              <a:rPr lang="en-US" sz="5400" dirty="0" smtClean="0">
                <a:solidFill>
                  <a:srgbClr val="0070C0"/>
                </a:solidFill>
                <a:latin typeface="Cambria" pitchFamily="18" charset="0"/>
              </a:rPr>
              <a:t>ocial</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6" name="Title 1"/>
          <p:cNvSpPr>
            <a:spLocks noGrp="1"/>
          </p:cNvSpPr>
          <p:nvPr>
            <p:ph type="title"/>
          </p:nvPr>
        </p:nvSpPr>
        <p:spPr>
          <a:xfrm>
            <a:off x="304800" y="1382486"/>
            <a:ext cx="8229600" cy="609600"/>
          </a:xfrm>
        </p:spPr>
        <p:txBody>
          <a:bodyPr vert="horz" lIns="91440" tIns="45720" rIns="91440" bIns="45720" rtlCol="0" anchor="b" anchorCtr="0">
            <a:normAutofit/>
          </a:bodyPr>
          <a:lstStyle/>
          <a:p>
            <a:pPr algn="ctr"/>
            <a:r>
              <a:rPr lang="en-US" sz="3200" b="1" dirty="0" smtClean="0">
                <a:solidFill>
                  <a:srgbClr val="0070C0"/>
                </a:solidFill>
                <a:latin typeface="Cambria" pitchFamily="18" charset="0"/>
                <a:ea typeface="+mn-ea"/>
                <a:cs typeface="+mn-cs"/>
              </a:rPr>
              <a:t>Media</a:t>
            </a:r>
            <a:endParaRPr lang="en-US" sz="3200" b="1" dirty="0">
              <a:solidFill>
                <a:srgbClr val="0070C0"/>
              </a:solidFill>
              <a:latin typeface="Cambria" pitchFamily="18" charset="0"/>
              <a:ea typeface="+mn-ea"/>
              <a:cs typeface="+mn-cs"/>
            </a:endParaRPr>
          </a:p>
        </p:txBody>
      </p:sp>
      <p:sp>
        <p:nvSpPr>
          <p:cNvPr id="7" name="Content Placeholder 2"/>
          <p:cNvSpPr>
            <a:spLocks noGrp="1"/>
          </p:cNvSpPr>
          <p:nvPr>
            <p:ph idx="1"/>
          </p:nvPr>
        </p:nvSpPr>
        <p:spPr>
          <a:xfrm>
            <a:off x="511629" y="2418233"/>
            <a:ext cx="8229600" cy="4068763"/>
          </a:xfrm>
        </p:spPr>
        <p:txBody>
          <a:bodyPr>
            <a:normAutofit lnSpcReduction="10000"/>
          </a:bodyPr>
          <a:lstStyle/>
          <a:p>
            <a:pPr algn="just">
              <a:lnSpc>
                <a:spcPct val="80000"/>
              </a:lnSpc>
              <a:buFont typeface="Arial" charset="0"/>
              <a:buNone/>
            </a:pPr>
            <a:r>
              <a:rPr lang="en-US" sz="3000" dirty="0" smtClean="0">
                <a:latin typeface="Cambria" pitchFamily="18" charset="0"/>
              </a:rPr>
              <a:t>Television is the main source of news and accounts for the lion's share of the advertising market. There are dozens of cable operators and a handful of major commercial stations. Newspaper readership is generally low. </a:t>
            </a:r>
          </a:p>
          <a:p>
            <a:pPr algn="just">
              <a:lnSpc>
                <a:spcPct val="80000"/>
              </a:lnSpc>
              <a:buFont typeface="Arial" charset="0"/>
              <a:buNone/>
            </a:pPr>
            <a:endParaRPr lang="en-US" sz="3000" dirty="0" smtClean="0">
              <a:latin typeface="Cambria" pitchFamily="18" charset="0"/>
            </a:endParaRPr>
          </a:p>
          <a:p>
            <a:pPr algn="just">
              <a:lnSpc>
                <a:spcPct val="80000"/>
              </a:lnSpc>
              <a:buFont typeface="Arial" charset="0"/>
              <a:buNone/>
            </a:pPr>
            <a:r>
              <a:rPr lang="en-US" sz="3000" dirty="0" smtClean="0">
                <a:latin typeface="Cambria" pitchFamily="18" charset="0"/>
              </a:rPr>
              <a:t>Government-funded Georgian Public Broadcasting has replaced the former state radio and TV. The state has relinquished other media assets, including newspapers and a news agency. </a:t>
            </a:r>
          </a:p>
          <a:p>
            <a:pPr algn="just">
              <a:lnSpc>
                <a:spcPct val="80000"/>
              </a:lnSpc>
              <a:buFont typeface="Arial" charset="0"/>
              <a:buNone/>
            </a:pPr>
            <a:endParaRPr lang="en-US" sz="3000" dirty="0" smtClean="0">
              <a:latin typeface="Cambria" pitchFamily="18" charset="0"/>
            </a:endParaRPr>
          </a:p>
          <a:p>
            <a:pPr algn="just">
              <a:lnSpc>
                <a:spcPct val="80000"/>
              </a:lnSpc>
            </a:pPr>
            <a:endParaRPr lang="en-US" sz="3000" dirty="0" smtClean="0">
              <a:latin typeface="Cambria" pitchFamily="18" charset="0"/>
            </a:endParaRPr>
          </a:p>
        </p:txBody>
      </p:sp>
      <p:sp>
        <p:nvSpPr>
          <p:cNvPr id="2" name="Rectangle 1"/>
          <p:cNvSpPr/>
          <p:nvPr/>
        </p:nvSpPr>
        <p:spPr>
          <a:xfrm>
            <a:off x="511628" y="6259241"/>
            <a:ext cx="6879771" cy="227755"/>
          </a:xfrm>
          <a:prstGeom prst="rect">
            <a:avLst/>
          </a:prstGeom>
        </p:spPr>
        <p:txBody>
          <a:bodyPr wrap="square">
            <a:spAutoFit/>
          </a:bodyPr>
          <a:lstStyle/>
          <a:p>
            <a:pPr>
              <a:lnSpc>
                <a:spcPct val="80000"/>
              </a:lnSpc>
              <a:buFont typeface="Arial" charset="0"/>
              <a:buNone/>
            </a:pPr>
            <a:r>
              <a:rPr lang="en-US" sz="1100" dirty="0">
                <a:latin typeface="Cambria" pitchFamily="18" charset="0"/>
              </a:rPr>
              <a:t>http://news.bbc.co.uk/2/hi/europe/country_profiles/1102477.stm</a:t>
            </a:r>
          </a:p>
        </p:txBody>
      </p:sp>
      <p:sp>
        <p:nvSpPr>
          <p:cNvPr id="8" name="Slide Number Placeholder 7"/>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xmlns="" val="3352530811"/>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a:solidFill>
                  <a:srgbClr val="0070C0"/>
                </a:solidFill>
                <a:latin typeface="Cambria" pitchFamily="18" charset="0"/>
              </a:rPr>
              <a:t>S</a:t>
            </a:r>
            <a:r>
              <a:rPr lang="en-US" sz="5400" dirty="0" smtClean="0">
                <a:solidFill>
                  <a:srgbClr val="0070C0"/>
                </a:solidFill>
                <a:latin typeface="Cambria" pitchFamily="18" charset="0"/>
              </a:rPr>
              <a:t>ocial</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6" name="Title 1"/>
          <p:cNvSpPr>
            <a:spLocks noGrp="1"/>
          </p:cNvSpPr>
          <p:nvPr>
            <p:ph type="title"/>
          </p:nvPr>
        </p:nvSpPr>
        <p:spPr>
          <a:xfrm>
            <a:off x="609600" y="1382486"/>
            <a:ext cx="8229600" cy="609600"/>
          </a:xfrm>
        </p:spPr>
        <p:txBody>
          <a:bodyPr vert="horz" lIns="91440" tIns="45720" rIns="91440" bIns="45720" rtlCol="0" anchor="b" anchorCtr="0">
            <a:normAutofit/>
          </a:bodyPr>
          <a:lstStyle/>
          <a:p>
            <a:pPr algn="ctr"/>
            <a:r>
              <a:rPr lang="en-US" sz="3200" b="1" dirty="0" smtClean="0">
                <a:solidFill>
                  <a:srgbClr val="0070C0"/>
                </a:solidFill>
                <a:latin typeface="Cambria" pitchFamily="18" charset="0"/>
                <a:ea typeface="+mn-ea"/>
                <a:cs typeface="+mn-cs"/>
              </a:rPr>
              <a:t>Media</a:t>
            </a:r>
            <a:endParaRPr lang="en-US" sz="3200" b="1" dirty="0">
              <a:solidFill>
                <a:srgbClr val="0070C0"/>
              </a:solidFill>
              <a:latin typeface="Cambria" pitchFamily="18" charset="0"/>
              <a:ea typeface="+mn-ea"/>
              <a:cs typeface="+mn-cs"/>
            </a:endParaRPr>
          </a:p>
        </p:txBody>
      </p:sp>
      <p:sp>
        <p:nvSpPr>
          <p:cNvPr id="7" name="Content Placeholder 2"/>
          <p:cNvSpPr>
            <a:spLocks noGrp="1"/>
          </p:cNvSpPr>
          <p:nvPr>
            <p:ph idx="1"/>
          </p:nvPr>
        </p:nvSpPr>
        <p:spPr>
          <a:xfrm>
            <a:off x="533400" y="1752600"/>
            <a:ext cx="8229600" cy="4505796"/>
          </a:xfrm>
        </p:spPr>
        <p:txBody>
          <a:bodyPr>
            <a:normAutofit/>
          </a:bodyPr>
          <a:lstStyle/>
          <a:p>
            <a:pPr algn="just">
              <a:lnSpc>
                <a:spcPct val="80000"/>
              </a:lnSpc>
              <a:buFont typeface="Arial" charset="0"/>
              <a:buNone/>
            </a:pPr>
            <a:r>
              <a:rPr lang="en-US" sz="3000" dirty="0" smtClean="0">
                <a:latin typeface="Cambria" pitchFamily="18" charset="0"/>
              </a:rPr>
              <a:t>			</a:t>
            </a:r>
            <a:r>
              <a:rPr lang="en-US" sz="3000" dirty="0" smtClean="0">
                <a:latin typeface="Cambria" pitchFamily="18" charset="0"/>
              </a:rPr>
              <a:t> </a:t>
            </a:r>
            <a:r>
              <a:rPr lang="en-US" sz="3000" dirty="0" smtClean="0">
                <a:latin typeface="Cambria" pitchFamily="18" charset="0"/>
              </a:rPr>
              <a:t>              </a:t>
            </a:r>
            <a:r>
              <a:rPr lang="en-US" sz="3000" b="1" dirty="0" smtClean="0">
                <a:latin typeface="Cambria" pitchFamily="18" charset="0"/>
              </a:rPr>
              <a:t>NGO – Media </a:t>
            </a:r>
          </a:p>
          <a:p>
            <a:pPr algn="just">
              <a:lnSpc>
                <a:spcPct val="80000"/>
              </a:lnSpc>
              <a:buFont typeface="Arial" charset="0"/>
              <a:buNone/>
            </a:pPr>
            <a:endParaRPr lang="en-US" sz="3000" dirty="0" smtClean="0">
              <a:latin typeface="Cambria" pitchFamily="18" charset="0"/>
            </a:endParaRPr>
          </a:p>
          <a:p>
            <a:pPr algn="just">
              <a:lnSpc>
                <a:spcPct val="80000"/>
              </a:lnSpc>
              <a:buFont typeface="Arial" charset="0"/>
              <a:buNone/>
            </a:pPr>
            <a:endParaRPr lang="en-US" sz="3000" dirty="0" smtClean="0">
              <a:latin typeface="Cambria" pitchFamily="18" charset="0"/>
            </a:endParaRPr>
          </a:p>
          <a:p>
            <a:pPr algn="just">
              <a:lnSpc>
                <a:spcPct val="80000"/>
              </a:lnSpc>
              <a:buNone/>
            </a:pPr>
            <a:endParaRPr lang="en-US" sz="3000" dirty="0" smtClean="0">
              <a:latin typeface="Cambria" pitchFamily="18" charset="0"/>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25</a:t>
            </a:fld>
            <a:endParaRPr lang="en-US"/>
          </a:p>
        </p:txBody>
      </p:sp>
      <p:sp>
        <p:nvSpPr>
          <p:cNvPr id="10" name="Rectangle 9"/>
          <p:cNvSpPr/>
          <p:nvPr/>
        </p:nvSpPr>
        <p:spPr>
          <a:xfrm>
            <a:off x="2286000" y="2209800"/>
            <a:ext cx="4953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Worldwide technologies</a:t>
            </a:r>
            <a:endParaRPr lang="en-US" sz="2800" dirty="0"/>
          </a:p>
        </p:txBody>
      </p:sp>
      <p:sp>
        <p:nvSpPr>
          <p:cNvPr id="11" name="Rectangle 10"/>
          <p:cNvSpPr/>
          <p:nvPr/>
        </p:nvSpPr>
        <p:spPr>
          <a:xfrm>
            <a:off x="2286000" y="3886200"/>
            <a:ext cx="4953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Government regulations</a:t>
            </a:r>
            <a:endParaRPr lang="en-US" dirty="0"/>
          </a:p>
        </p:txBody>
      </p:sp>
      <p:sp>
        <p:nvSpPr>
          <p:cNvPr id="12" name="Rectangle 11"/>
          <p:cNvSpPr/>
          <p:nvPr/>
        </p:nvSpPr>
        <p:spPr>
          <a:xfrm>
            <a:off x="2286000" y="4800600"/>
            <a:ext cx="4953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Social Attitudes</a:t>
            </a:r>
            <a:endParaRPr lang="en-US" dirty="0"/>
          </a:p>
        </p:txBody>
      </p:sp>
      <p:sp>
        <p:nvSpPr>
          <p:cNvPr id="14" name="Rectangle 13"/>
          <p:cNvSpPr/>
          <p:nvPr/>
        </p:nvSpPr>
        <p:spPr>
          <a:xfrm>
            <a:off x="3352800" y="5638800"/>
            <a:ext cx="2960554" cy="646331"/>
          </a:xfrm>
          <a:prstGeom prst="rect">
            <a:avLst/>
          </a:prstGeom>
        </p:spPr>
        <p:txBody>
          <a:bodyPr wrap="none">
            <a:spAutoFit/>
          </a:bodyPr>
          <a:lstStyle/>
          <a:p>
            <a:r>
              <a:rPr lang="en-US" sz="3600" b="1" dirty="0" smtClean="0">
                <a:latin typeface="Cambria" pitchFamily="18" charset="0"/>
              </a:rPr>
              <a:t>Youth NGOs? </a:t>
            </a:r>
            <a:endParaRPr lang="en-US" sz="3600" dirty="0"/>
          </a:p>
        </p:txBody>
      </p:sp>
    </p:spTree>
    <p:extLst>
      <p:ext uri="{BB962C8B-B14F-4D97-AF65-F5344CB8AC3E}">
        <p14:creationId xmlns:p14="http://schemas.microsoft.com/office/powerpoint/2010/main" xmlns="" val="3352530811"/>
      </p:ext>
    </p:extLst>
  </p:cSld>
  <p:clrMapOvr>
    <a:masterClrMapping/>
  </p:clrMapOvr>
  <p:transition>
    <p:cut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a:solidFill>
                  <a:srgbClr val="0070C0"/>
                </a:solidFill>
                <a:latin typeface="Cambria" pitchFamily="18" charset="0"/>
              </a:rPr>
              <a:t>L</a:t>
            </a:r>
            <a:r>
              <a:rPr lang="en-US" sz="5400" dirty="0" smtClean="0">
                <a:solidFill>
                  <a:srgbClr val="0070C0"/>
                </a:solidFill>
                <a:latin typeface="Cambria" pitchFamily="18" charset="0"/>
              </a:rPr>
              <a:t>egal</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6" name="Content Placeholder 2"/>
          <p:cNvSpPr>
            <a:spLocks noGrp="1"/>
          </p:cNvSpPr>
          <p:nvPr>
            <p:ph idx="1"/>
          </p:nvPr>
        </p:nvSpPr>
        <p:spPr>
          <a:xfrm>
            <a:off x="457200" y="1600200"/>
            <a:ext cx="8229600" cy="4525963"/>
          </a:xfrm>
        </p:spPr>
        <p:txBody>
          <a:bodyPr/>
          <a:lstStyle/>
          <a:p>
            <a:r>
              <a:rPr lang="en-US" dirty="0" smtClean="0">
                <a:latin typeface="Cambria" pitchFamily="18" charset="0"/>
              </a:rPr>
              <a:t>Georgian constitution  supports equality</a:t>
            </a:r>
          </a:p>
          <a:p>
            <a:r>
              <a:rPr lang="en-US" dirty="0" smtClean="0">
                <a:latin typeface="Cambria" pitchFamily="18" charset="0"/>
              </a:rPr>
              <a:t>UN Convention is adopted</a:t>
            </a:r>
          </a:p>
          <a:p>
            <a:r>
              <a:rPr lang="en-US" dirty="0" smtClean="0">
                <a:latin typeface="Cambria" pitchFamily="18" charset="0"/>
              </a:rPr>
              <a:t>Human Rights declaration is adopted</a:t>
            </a:r>
          </a:p>
          <a:p>
            <a:r>
              <a:rPr lang="en-US" dirty="0" smtClean="0">
                <a:latin typeface="Cambria" pitchFamily="18" charset="0"/>
              </a:rPr>
              <a:t>Public Defenders Office (Ombudsman</a:t>
            </a:r>
            <a:r>
              <a:rPr lang="en-US" dirty="0" smtClean="0">
                <a:latin typeface="Cambria" pitchFamily="18" charset="0"/>
              </a:rPr>
              <a:t>) is state body supporting provision of rights</a:t>
            </a:r>
          </a:p>
          <a:p>
            <a:r>
              <a:rPr lang="en-US" dirty="0" smtClean="0">
                <a:latin typeface="Cambria" pitchFamily="18" charset="0"/>
              </a:rPr>
              <a:t>NGO watch dogs are active but not consistent in efforts and </a:t>
            </a:r>
            <a:r>
              <a:rPr lang="en-US" dirty="0" smtClean="0">
                <a:latin typeface="Cambria" pitchFamily="18" charset="0"/>
              </a:rPr>
              <a:t>lobbying</a:t>
            </a:r>
            <a:endParaRPr lang="ru-RU" dirty="0">
              <a:latin typeface="Cambria"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xmlns="" val="3187645678"/>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a:solidFill>
                  <a:srgbClr val="0070C0"/>
                </a:solidFill>
                <a:latin typeface="Cambria" pitchFamily="18" charset="0"/>
              </a:rPr>
              <a:t>L</a:t>
            </a:r>
            <a:r>
              <a:rPr lang="en-US" sz="5400" dirty="0" smtClean="0">
                <a:solidFill>
                  <a:srgbClr val="0070C0"/>
                </a:solidFill>
                <a:latin typeface="Cambria" pitchFamily="18" charset="0"/>
              </a:rPr>
              <a:t>egal</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9" name="Content Placeholder 2"/>
          <p:cNvSpPr>
            <a:spLocks noGrp="1"/>
          </p:cNvSpPr>
          <p:nvPr>
            <p:ph idx="1"/>
          </p:nvPr>
        </p:nvSpPr>
        <p:spPr>
          <a:xfrm>
            <a:off x="457200" y="1600200"/>
            <a:ext cx="8229600" cy="4525963"/>
          </a:xfrm>
        </p:spPr>
        <p:txBody>
          <a:bodyPr/>
          <a:lstStyle/>
          <a:p>
            <a:r>
              <a:rPr lang="en-US" dirty="0" smtClean="0">
                <a:latin typeface="Cambria" pitchFamily="18" charset="0"/>
              </a:rPr>
              <a:t>Policy making body (special commission) on </a:t>
            </a:r>
            <a:r>
              <a:rPr lang="en-US" dirty="0" smtClean="0">
                <a:latin typeface="Cambria" pitchFamily="18" charset="0"/>
              </a:rPr>
              <a:t>S</a:t>
            </a:r>
            <a:r>
              <a:rPr lang="en-US" dirty="0" smtClean="0">
                <a:latin typeface="Cambria" pitchFamily="18" charset="0"/>
              </a:rPr>
              <a:t>pecial Needs </a:t>
            </a:r>
            <a:r>
              <a:rPr lang="en-US" dirty="0" smtClean="0">
                <a:latin typeface="Cambria" pitchFamily="18" charset="0"/>
              </a:rPr>
              <a:t>is governed by the Prime Minister</a:t>
            </a:r>
          </a:p>
          <a:p>
            <a:pPr marL="0" indent="0">
              <a:buNone/>
            </a:pPr>
            <a:endParaRPr lang="en-US" dirty="0" smtClean="0">
              <a:latin typeface="Cambria" pitchFamily="18" charset="0"/>
            </a:endParaRPr>
          </a:p>
          <a:p>
            <a:r>
              <a:rPr lang="en-US" dirty="0" smtClean="0">
                <a:latin typeface="Cambria" pitchFamily="18" charset="0"/>
              </a:rPr>
              <a:t>Social media coverage is free of charge but very limited</a:t>
            </a:r>
          </a:p>
          <a:p>
            <a:endParaRPr lang="en-US" dirty="0" smtClean="0">
              <a:latin typeface="Cambria" pitchFamily="18" charset="0"/>
            </a:endParaRPr>
          </a:p>
          <a:p>
            <a:r>
              <a:rPr lang="en-US" dirty="0" smtClean="0">
                <a:latin typeface="Cambria" pitchFamily="18" charset="0"/>
              </a:rPr>
              <a:t>No legislation to identify specific bodies which are responsible to ensure execution of </a:t>
            </a:r>
            <a:r>
              <a:rPr lang="en-US" dirty="0" smtClean="0">
                <a:latin typeface="Cambria" pitchFamily="18" charset="0"/>
              </a:rPr>
              <a:t>equality </a:t>
            </a:r>
            <a:endParaRPr lang="en-US" dirty="0" smtClean="0">
              <a:latin typeface="Cambria" pitchFamily="18" charset="0"/>
            </a:endParaRPr>
          </a:p>
          <a:p>
            <a:endParaRPr lang="ru-RU" dirty="0">
              <a:latin typeface="Cambria"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xmlns="" val="1828197779"/>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a:solidFill>
                  <a:srgbClr val="0070C0"/>
                </a:solidFill>
                <a:latin typeface="Cambria" pitchFamily="18" charset="0"/>
              </a:rPr>
              <a:t>L</a:t>
            </a:r>
            <a:r>
              <a:rPr lang="en-US" sz="5400" dirty="0" smtClean="0">
                <a:solidFill>
                  <a:srgbClr val="0070C0"/>
                </a:solidFill>
                <a:latin typeface="Cambria" pitchFamily="18" charset="0"/>
              </a:rPr>
              <a:t>egal</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3" name="Rectangle 2"/>
          <p:cNvSpPr/>
          <p:nvPr/>
        </p:nvSpPr>
        <p:spPr>
          <a:xfrm>
            <a:off x="315686" y="1905000"/>
            <a:ext cx="8080131" cy="1569660"/>
          </a:xfrm>
          <a:prstGeom prst="rect">
            <a:avLst/>
          </a:prstGeom>
        </p:spPr>
        <p:txBody>
          <a:bodyPr wrap="square">
            <a:spAutoFit/>
          </a:bodyPr>
          <a:lstStyle/>
          <a:p>
            <a:pPr marL="342900" indent="-342900">
              <a:buFont typeface="Arial" pitchFamily="34" charset="0"/>
              <a:buChar char="•"/>
            </a:pPr>
            <a:r>
              <a:rPr lang="en-US" sz="2400" dirty="0">
                <a:latin typeface="Cambria" pitchFamily="18" charset="0"/>
              </a:rPr>
              <a:t>For media coverage no restriction for interference in the privacy </a:t>
            </a:r>
          </a:p>
          <a:p>
            <a:pPr marL="342900" indent="-342900">
              <a:buFont typeface="Arial" pitchFamily="34" charset="0"/>
              <a:buChar char="•"/>
            </a:pPr>
            <a:r>
              <a:rPr lang="en-US" sz="2400" dirty="0">
                <a:latin typeface="Cambria" pitchFamily="18" charset="0"/>
              </a:rPr>
              <a:t>There is legal provision requesting that new Public buildings are universally designed </a:t>
            </a:r>
            <a:endParaRPr lang="ru-RU" sz="2400" dirty="0">
              <a:latin typeface="Cambria"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xmlns="" val="3484060388"/>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a:solidFill>
                  <a:srgbClr val="0070C0"/>
                </a:solidFill>
                <a:latin typeface="Cambria" pitchFamily="18" charset="0"/>
              </a:rPr>
              <a:t>T</a:t>
            </a:r>
            <a:r>
              <a:rPr lang="en-US" sz="5400" dirty="0" smtClean="0">
                <a:solidFill>
                  <a:srgbClr val="0070C0"/>
                </a:solidFill>
                <a:latin typeface="Cambria" pitchFamily="18" charset="0"/>
              </a:rPr>
              <a:t>echnology</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6" name="Content Placeholder 2"/>
          <p:cNvSpPr>
            <a:spLocks noGrp="1"/>
          </p:cNvSpPr>
          <p:nvPr>
            <p:ph idx="1"/>
          </p:nvPr>
        </p:nvSpPr>
        <p:spPr>
          <a:xfrm>
            <a:off x="457200" y="1600200"/>
            <a:ext cx="8229600" cy="4525963"/>
          </a:xfrm>
        </p:spPr>
        <p:txBody>
          <a:bodyPr/>
          <a:lstStyle/>
          <a:p>
            <a:r>
              <a:rPr lang="en-US" dirty="0" smtClean="0"/>
              <a:t>Innovative Technology</a:t>
            </a:r>
          </a:p>
          <a:p>
            <a:pPr lvl="1"/>
            <a:r>
              <a:rPr lang="en-US" dirty="0"/>
              <a:t>F</a:t>
            </a:r>
            <a:r>
              <a:rPr lang="en-US" dirty="0" smtClean="0"/>
              <a:t>acebook – the most </a:t>
            </a:r>
            <a:r>
              <a:rPr lang="en-US" dirty="0" smtClean="0"/>
              <a:t>popular </a:t>
            </a:r>
            <a:r>
              <a:rPr lang="en-US" dirty="0" smtClean="0"/>
              <a:t>means of </a:t>
            </a:r>
            <a:r>
              <a:rPr lang="en-US" dirty="0" smtClean="0"/>
              <a:t>social networking </a:t>
            </a:r>
            <a:r>
              <a:rPr lang="en-US" dirty="0" smtClean="0"/>
              <a:t>in </a:t>
            </a:r>
            <a:r>
              <a:rPr lang="en-US" dirty="0" smtClean="0"/>
              <a:t>big cities, used on a daily </a:t>
            </a:r>
            <a:r>
              <a:rPr lang="en-US" dirty="0" smtClean="0"/>
              <a:t>basis </a:t>
            </a:r>
            <a:r>
              <a:rPr lang="en-US" dirty="0" smtClean="0"/>
              <a:t>by </a:t>
            </a:r>
            <a:r>
              <a:rPr lang="en-US" dirty="0" smtClean="0"/>
              <a:t>340K </a:t>
            </a:r>
            <a:r>
              <a:rPr lang="en-US" dirty="0" smtClean="0"/>
              <a:t>of Georgian youth. Less popular in rural areas</a:t>
            </a:r>
            <a:r>
              <a:rPr lang="en-US" dirty="0" smtClean="0"/>
              <a:t>.</a:t>
            </a:r>
          </a:p>
          <a:p>
            <a:pPr lvl="1"/>
            <a:endParaRPr lang="en-US" dirty="0" smtClean="0"/>
          </a:p>
          <a:p>
            <a:r>
              <a:rPr lang="en-US" dirty="0" smtClean="0"/>
              <a:t>Traditional media:</a:t>
            </a:r>
          </a:p>
          <a:p>
            <a:pPr lvl="1"/>
            <a:r>
              <a:rPr lang="en-US" dirty="0" smtClean="0"/>
              <a:t>3 main TV channels (</a:t>
            </a:r>
            <a:r>
              <a:rPr lang="en-US" dirty="0" err="1" smtClean="0"/>
              <a:t>1tv</a:t>
            </a:r>
            <a:r>
              <a:rPr lang="en-US" dirty="0" smtClean="0"/>
              <a:t>, </a:t>
            </a:r>
            <a:r>
              <a:rPr lang="en-US" dirty="0" err="1" smtClean="0"/>
              <a:t>Imedi</a:t>
            </a:r>
            <a:r>
              <a:rPr lang="en-US" dirty="0" smtClean="0"/>
              <a:t>, </a:t>
            </a:r>
            <a:r>
              <a:rPr lang="en-US" dirty="0" err="1" smtClean="0"/>
              <a:t>Rustavi2</a:t>
            </a:r>
            <a:r>
              <a:rPr lang="en-US" dirty="0" smtClean="0"/>
              <a:t>) cover almost all Georgia;</a:t>
            </a:r>
          </a:p>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xmlns="" val="4164504973"/>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745163"/>
          </a:xfrm>
        </p:spPr>
        <p:txBody>
          <a:bodyPr/>
          <a:lstStyle/>
          <a:p>
            <a:pPr marL="0" indent="0">
              <a:buNone/>
            </a:pPr>
            <a:endParaRPr lang="en-US" b="1" i="1" dirty="0"/>
          </a:p>
          <a:p>
            <a:pPr marL="0" indent="0">
              <a:buNone/>
            </a:pPr>
            <a:endParaRPr lang="en-US" b="1" i="1" dirty="0" smtClean="0">
              <a:latin typeface="Calibri" pitchFamily="34" charset="0"/>
              <a:cs typeface="Calibri" pitchFamily="34" charset="0"/>
            </a:endParaRPr>
          </a:p>
          <a:p>
            <a:pPr marL="0" indent="0">
              <a:buNone/>
            </a:pPr>
            <a:endParaRPr lang="en-US" b="1" i="1" dirty="0">
              <a:latin typeface="Calibri" pitchFamily="34" charset="0"/>
              <a:cs typeface="Calibri" pitchFamily="34" charset="0"/>
            </a:endParaRPr>
          </a:p>
          <a:p>
            <a:pPr marL="0" indent="0">
              <a:buNone/>
            </a:pPr>
            <a:r>
              <a:rPr lang="en-US" b="1" dirty="0" smtClean="0">
                <a:latin typeface="Cambria" pitchFamily="18" charset="0"/>
                <a:cs typeface="Calibri" pitchFamily="34" charset="0"/>
              </a:rPr>
              <a:t>Education</a:t>
            </a:r>
            <a:r>
              <a:rPr lang="en-US" b="1" dirty="0">
                <a:latin typeface="Cambria" pitchFamily="18" charset="0"/>
                <a:cs typeface="Calibri" pitchFamily="34" charset="0"/>
              </a:rPr>
              <a:t>, Science and Professional Training - Priority of Georgian </a:t>
            </a:r>
            <a:r>
              <a:rPr lang="en-US" b="1" dirty="0" smtClean="0">
                <a:latin typeface="Cambria" pitchFamily="18" charset="0"/>
                <a:cs typeface="Calibri" pitchFamily="34" charset="0"/>
              </a:rPr>
              <a:t>Government</a:t>
            </a:r>
          </a:p>
          <a:p>
            <a:pPr marL="0" indent="0">
              <a:buNone/>
            </a:pPr>
            <a:endParaRPr lang="en-US" dirty="0">
              <a:latin typeface="Cambria" pitchFamily="18" charset="0"/>
              <a:cs typeface="Calibri" pitchFamily="34" charset="0"/>
            </a:endParaRPr>
          </a:p>
          <a:p>
            <a:pPr marL="0" indent="0">
              <a:buNone/>
            </a:pPr>
            <a:r>
              <a:rPr lang="en-US" b="1" dirty="0">
                <a:latin typeface="Cambria" pitchFamily="18" charset="0"/>
                <a:cs typeface="Calibri" pitchFamily="34" charset="0"/>
              </a:rPr>
              <a:t>Budget </a:t>
            </a:r>
            <a:r>
              <a:rPr lang="en-US" b="1" dirty="0" smtClean="0">
                <a:latin typeface="Cambria" pitchFamily="18" charset="0"/>
                <a:cs typeface="Calibri" pitchFamily="34" charset="0"/>
              </a:rPr>
              <a:t>expenditures on Education Sphere:</a:t>
            </a:r>
            <a:endParaRPr lang="en-US" dirty="0">
              <a:latin typeface="Cambria" pitchFamily="18" charset="0"/>
              <a:cs typeface="Calibri" pitchFamily="34" charset="0"/>
            </a:endParaRPr>
          </a:p>
          <a:p>
            <a:r>
              <a:rPr lang="en-US" b="1" dirty="0">
                <a:latin typeface="Cambria" pitchFamily="18" charset="0"/>
                <a:cs typeface="Calibri" pitchFamily="34" charset="0"/>
              </a:rPr>
              <a:t>2012 year - 642.827.9</a:t>
            </a:r>
            <a:endParaRPr lang="en-US" dirty="0">
              <a:latin typeface="Cambria" pitchFamily="18" charset="0"/>
              <a:cs typeface="Calibri" pitchFamily="34" charset="0"/>
            </a:endParaRPr>
          </a:p>
          <a:p>
            <a:r>
              <a:rPr lang="en-US" b="1" dirty="0">
                <a:latin typeface="Cambria" pitchFamily="18" charset="0"/>
                <a:cs typeface="Calibri" pitchFamily="34" charset="0"/>
              </a:rPr>
              <a:t>2013 year  - 717.787.2 (planned)</a:t>
            </a:r>
            <a:endParaRPr lang="en-US" dirty="0">
              <a:latin typeface="Cambria" pitchFamily="18" charset="0"/>
              <a:cs typeface="Calibri" pitchFamily="34" charset="0"/>
            </a:endParaRPr>
          </a:p>
          <a:p>
            <a:r>
              <a:rPr lang="en-US" b="1" dirty="0">
                <a:latin typeface="Cambria" pitchFamily="18" charset="0"/>
                <a:cs typeface="Calibri" pitchFamily="34" charset="0"/>
              </a:rPr>
              <a:t>2014 year – </a:t>
            </a:r>
            <a:r>
              <a:rPr lang="en-US" b="1" dirty="0" smtClean="0">
                <a:latin typeface="Cambria" pitchFamily="18" charset="0"/>
                <a:cs typeface="Calibri" pitchFamily="34" charset="0"/>
              </a:rPr>
              <a:t>799.251.4 (planned)</a:t>
            </a:r>
            <a:endParaRPr lang="en-US" dirty="0">
              <a:latin typeface="Cambria" pitchFamily="18" charset="0"/>
              <a:cs typeface="Calibri" pitchFamily="34" charset="0"/>
            </a:endParaRPr>
          </a:p>
          <a:p>
            <a:pPr marL="0" indent="0">
              <a:buNone/>
            </a:pPr>
            <a:endParaRPr lang="en-US" dirty="0">
              <a:latin typeface="Calibri" pitchFamily="34" charset="0"/>
              <a:cs typeface="Calibri" pitchFamily="34" charset="0"/>
            </a:endParaRPr>
          </a:p>
        </p:txBody>
      </p:sp>
      <p:sp>
        <p:nvSpPr>
          <p:cNvPr id="6" name="Rectangle 5"/>
          <p:cNvSpPr/>
          <p:nvPr/>
        </p:nvSpPr>
        <p:spPr>
          <a:xfrm>
            <a:off x="3962400" y="609600"/>
            <a:ext cx="4724400" cy="646331"/>
          </a:xfrm>
          <a:prstGeom prst="rect">
            <a:avLst/>
          </a:prstGeom>
        </p:spPr>
        <p:txBody>
          <a:bodyPr wrap="square">
            <a:spAutoFit/>
          </a:bodyPr>
          <a:lstStyle/>
          <a:p>
            <a:pPr fontAlgn="auto">
              <a:spcAft>
                <a:spcPts val="0"/>
              </a:spcAft>
              <a:buFont typeface="Arial" pitchFamily="34" charset="0"/>
              <a:buNone/>
              <a:defRPr/>
            </a:pPr>
            <a:endParaRPr lang="ka-GE" dirty="0" smtClean="0">
              <a:latin typeface="Times New Roman" pitchFamily="18" charset="0"/>
              <a:cs typeface="Times New Roman" pitchFamily="18" charset="0"/>
            </a:endParaRPr>
          </a:p>
          <a:p>
            <a:pPr fontAlgn="auto">
              <a:spcAft>
                <a:spcPts val="0"/>
              </a:spcAft>
              <a:buFont typeface="Arial" pitchFamily="34" charset="0"/>
              <a:buNone/>
              <a:defRPr/>
            </a:pPr>
            <a:endParaRPr lang="ka-GE" dirty="0" smtClean="0">
              <a:latin typeface="Times New Roman" pitchFamily="18" charset="0"/>
              <a:cs typeface="Times New Roman"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3</a:t>
            </a:fld>
            <a:endParaRPr lang="en-US"/>
          </a:p>
        </p:txBody>
      </p:sp>
      <p:sp>
        <p:nvSpPr>
          <p:cNvPr id="8"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smtClean="0">
                <a:solidFill>
                  <a:srgbClr val="0070C0"/>
                </a:solidFill>
                <a:latin typeface="Cambria" pitchFamily="18" charset="0"/>
              </a:rPr>
              <a:t>P</a:t>
            </a:r>
            <a:r>
              <a:rPr lang="en-US" sz="5400" dirty="0" smtClean="0">
                <a:solidFill>
                  <a:srgbClr val="0070C0"/>
                </a:solidFill>
                <a:latin typeface="Cambria" pitchFamily="18" charset="0"/>
              </a:rPr>
              <a:t>olitical</a:t>
            </a:r>
            <a:endParaRPr lang="en-US" sz="5400" dirty="0">
              <a:solidFill>
                <a:srgbClr val="0070C0"/>
              </a:solidFill>
              <a:latin typeface="Cambria" pitchFamily="18" charset="0"/>
            </a:endParaRPr>
          </a:p>
        </p:txBody>
      </p:sp>
      <p:sp>
        <p:nvSpPr>
          <p:cNvPr id="9" name="TextBox 8"/>
          <p:cNvSpPr txBox="1"/>
          <p:nvPr/>
        </p:nvSpPr>
        <p:spPr>
          <a:xfrm>
            <a:off x="457200" y="6400800"/>
            <a:ext cx="1981200" cy="369332"/>
          </a:xfrm>
          <a:prstGeom prst="rect">
            <a:avLst/>
          </a:prstGeom>
          <a:noFill/>
        </p:spPr>
        <p:txBody>
          <a:bodyPr wrap="square" rtlCol="0">
            <a:spAutoFit/>
          </a:bodyPr>
          <a:lstStyle/>
          <a:p>
            <a:r>
              <a:rPr lang="en-US" dirty="0" smtClean="0"/>
              <a:t>www.mof.ge</a:t>
            </a:r>
            <a:endParaRPr lang="en-US" dirty="0"/>
          </a:p>
        </p:txBody>
      </p:sp>
    </p:spTree>
    <p:extLst>
      <p:ext uri="{BB962C8B-B14F-4D97-AF65-F5344CB8AC3E}">
        <p14:creationId xmlns:p14="http://schemas.microsoft.com/office/powerpoint/2010/main" xmlns="" val="3035697915"/>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a:solidFill>
                  <a:srgbClr val="0070C0"/>
                </a:solidFill>
                <a:latin typeface="Cambria" pitchFamily="18" charset="0"/>
              </a:rPr>
              <a:t>T</a:t>
            </a:r>
            <a:r>
              <a:rPr lang="en-US" sz="5400" dirty="0" smtClean="0">
                <a:solidFill>
                  <a:srgbClr val="0070C0"/>
                </a:solidFill>
                <a:latin typeface="Cambria" pitchFamily="18" charset="0"/>
              </a:rPr>
              <a:t>echnology</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7" name="Content Placeholder 2"/>
          <p:cNvSpPr>
            <a:spLocks noGrp="1"/>
          </p:cNvSpPr>
          <p:nvPr>
            <p:ph idx="1"/>
          </p:nvPr>
        </p:nvSpPr>
        <p:spPr>
          <a:xfrm>
            <a:off x="457200" y="1600200"/>
            <a:ext cx="8229600" cy="4525963"/>
          </a:xfrm>
        </p:spPr>
        <p:txBody>
          <a:bodyPr/>
          <a:lstStyle/>
          <a:p>
            <a:r>
              <a:rPr lang="en-US" dirty="0" smtClean="0">
                <a:latin typeface="Cambria" pitchFamily="18" charset="0"/>
              </a:rPr>
              <a:t>4 big mobile phone corporations together cover the whole country. These companies are: </a:t>
            </a:r>
            <a:r>
              <a:rPr lang="en-US" dirty="0" err="1" smtClean="0">
                <a:latin typeface="Cambria" pitchFamily="18" charset="0"/>
              </a:rPr>
              <a:t>Magti</a:t>
            </a:r>
            <a:r>
              <a:rPr lang="en-US" dirty="0" smtClean="0">
                <a:latin typeface="Cambria" pitchFamily="18" charset="0"/>
              </a:rPr>
              <a:t>, </a:t>
            </a:r>
            <a:r>
              <a:rPr lang="en-US" dirty="0" err="1" smtClean="0">
                <a:latin typeface="Cambria" pitchFamily="18" charset="0"/>
              </a:rPr>
              <a:t>Geocell</a:t>
            </a:r>
            <a:r>
              <a:rPr lang="en-US" dirty="0" smtClean="0">
                <a:latin typeface="Cambria" pitchFamily="18" charset="0"/>
              </a:rPr>
              <a:t>, Beeline and </a:t>
            </a:r>
            <a:r>
              <a:rPr lang="en-US" dirty="0" err="1" smtClean="0">
                <a:latin typeface="Cambria" pitchFamily="18" charset="0"/>
              </a:rPr>
              <a:t>Silknet</a:t>
            </a:r>
            <a:r>
              <a:rPr lang="en-US" dirty="0" smtClean="0">
                <a:latin typeface="Cambria" pitchFamily="18" charset="0"/>
              </a:rPr>
              <a:t>, which can be resourceful sponsors of the campaign;</a:t>
            </a:r>
          </a:p>
          <a:p>
            <a:r>
              <a:rPr lang="en-US" dirty="0" smtClean="0">
                <a:latin typeface="Cambria" pitchFamily="18" charset="0"/>
              </a:rPr>
              <a:t> </a:t>
            </a:r>
            <a:r>
              <a:rPr lang="en-US" dirty="0" smtClean="0">
                <a:latin typeface="Cambria" pitchFamily="18" charset="0"/>
              </a:rPr>
              <a:t>Screens </a:t>
            </a:r>
            <a:r>
              <a:rPr lang="en-US" dirty="0" smtClean="0">
                <a:latin typeface="Cambria" pitchFamily="18" charset="0"/>
              </a:rPr>
              <a:t>fixed in </a:t>
            </a:r>
            <a:r>
              <a:rPr lang="en-US" dirty="0" smtClean="0">
                <a:latin typeface="Cambria" pitchFamily="18" charset="0"/>
              </a:rPr>
              <a:t>buses and minibuses </a:t>
            </a:r>
            <a:r>
              <a:rPr lang="en-US" dirty="0" smtClean="0">
                <a:latin typeface="Cambria" pitchFamily="18" charset="0"/>
              </a:rPr>
              <a:t>may be used for free advertisements; </a:t>
            </a:r>
          </a:p>
          <a:p>
            <a:r>
              <a:rPr lang="en-US" dirty="0" smtClean="0">
                <a:latin typeface="Cambria" pitchFamily="18" charset="0"/>
              </a:rPr>
              <a:t>Utility </a:t>
            </a:r>
            <a:r>
              <a:rPr lang="en-US" dirty="0" smtClean="0">
                <a:latin typeface="Cambria" pitchFamily="18" charset="0"/>
              </a:rPr>
              <a:t>bills (black and white) </a:t>
            </a:r>
            <a:r>
              <a:rPr lang="en-US" dirty="0" smtClean="0">
                <a:latin typeface="Cambria" pitchFamily="18" charset="0"/>
              </a:rPr>
              <a:t>delivered </a:t>
            </a:r>
            <a:r>
              <a:rPr lang="en-US" dirty="0" smtClean="0">
                <a:latin typeface="Cambria" pitchFamily="18" charset="0"/>
              </a:rPr>
              <a:t>to every </a:t>
            </a:r>
            <a:r>
              <a:rPr lang="en-US" dirty="0" smtClean="0">
                <a:latin typeface="Cambria" pitchFamily="18" charset="0"/>
              </a:rPr>
              <a:t>family will be used for placing </a:t>
            </a:r>
            <a:r>
              <a:rPr lang="en-US" dirty="0" smtClean="0">
                <a:latin typeface="Cambria" pitchFamily="18" charset="0"/>
              </a:rPr>
              <a:t>information </a:t>
            </a:r>
            <a:r>
              <a:rPr lang="en-US" dirty="0" smtClean="0">
                <a:latin typeface="Cambria" pitchFamily="18" charset="0"/>
              </a:rPr>
              <a:t>on SEN campaign. </a:t>
            </a:r>
          </a:p>
          <a:p>
            <a:endParaRPr lang="en-US" dirty="0">
              <a:latin typeface="Cambria"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xmlns="" val="1261254233"/>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a:solidFill>
                  <a:srgbClr val="0070C0"/>
                </a:solidFill>
                <a:latin typeface="Cambria" pitchFamily="18" charset="0"/>
              </a:rPr>
              <a:t>M</a:t>
            </a:r>
            <a:r>
              <a:rPr lang="en-US" sz="5400" dirty="0" smtClean="0">
                <a:solidFill>
                  <a:srgbClr val="0070C0"/>
                </a:solidFill>
                <a:latin typeface="Cambria" pitchFamily="18" charset="0"/>
              </a:rPr>
              <a:t>edia prices</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8" name="TextBox 7"/>
          <p:cNvSpPr txBox="1"/>
          <p:nvPr/>
        </p:nvSpPr>
        <p:spPr>
          <a:xfrm>
            <a:off x="304800" y="6388507"/>
            <a:ext cx="6781800" cy="276999"/>
          </a:xfrm>
          <a:prstGeom prst="rect">
            <a:avLst/>
          </a:prstGeom>
          <a:noFill/>
        </p:spPr>
        <p:txBody>
          <a:bodyPr wrap="square" rtlCol="0">
            <a:spAutoFit/>
          </a:bodyPr>
          <a:lstStyle/>
          <a:p>
            <a:r>
              <a:rPr lang="en-US" sz="1200" dirty="0" smtClean="0"/>
              <a:t>All prices (except </a:t>
            </a:r>
            <a:r>
              <a:rPr lang="en-US" sz="1200" dirty="0"/>
              <a:t>F</a:t>
            </a:r>
            <a:r>
              <a:rPr lang="en-US" sz="1200" dirty="0" smtClean="0"/>
              <a:t>acebook) are indicated in National Currency</a:t>
            </a:r>
            <a:endParaRPr lang="en-US" sz="1200" dirty="0"/>
          </a:p>
        </p:txBody>
      </p:sp>
      <p:graphicFrame>
        <p:nvGraphicFramePr>
          <p:cNvPr id="3" name="Table 2"/>
          <p:cNvGraphicFramePr>
            <a:graphicFrameLocks noGrp="1"/>
          </p:cNvGraphicFramePr>
          <p:nvPr>
            <p:extLst>
              <p:ext uri="{D42A27DB-BD31-4B8C-83A1-F6EECF244321}">
                <p14:modId xmlns:p14="http://schemas.microsoft.com/office/powerpoint/2010/main" xmlns="" val="443000490"/>
              </p:ext>
            </p:extLst>
          </p:nvPr>
        </p:nvGraphicFramePr>
        <p:xfrm>
          <a:off x="914400" y="2286000"/>
          <a:ext cx="7467600" cy="4374295"/>
        </p:xfrm>
        <a:graphic>
          <a:graphicData uri="http://schemas.openxmlformats.org/drawingml/2006/table">
            <a:tbl>
              <a:tblPr>
                <a:tableStyleId>{69CF1AB2-1976-4502-BF36-3FF5EA218861}</a:tableStyleId>
              </a:tblPr>
              <a:tblGrid>
                <a:gridCol w="1889834"/>
                <a:gridCol w="3467755"/>
                <a:gridCol w="917396"/>
                <a:gridCol w="1192615"/>
              </a:tblGrid>
              <a:tr h="1036735">
                <a:tc rowSpan="4">
                  <a:txBody>
                    <a:bodyPr/>
                    <a:lstStyle/>
                    <a:p>
                      <a:pPr algn="ctr" fontAlgn="ctr"/>
                      <a:r>
                        <a:rPr lang="en-US" sz="2400" u="none" strike="noStrike" dirty="0">
                          <a:effectLst/>
                        </a:rPr>
                        <a:t>myvideo.ge</a:t>
                      </a:r>
                      <a:endParaRPr lang="en-US" sz="2400" b="1" i="0" u="none" strike="noStrike" dirty="0">
                        <a:solidFill>
                          <a:srgbClr val="000000"/>
                        </a:solidFill>
                        <a:effectLst/>
                        <a:latin typeface="Calibri"/>
                      </a:endParaRPr>
                    </a:p>
                  </a:txBody>
                  <a:tcPr marL="7620" marR="7620" marT="7620" marB="0" anchor="ctr"/>
                </a:tc>
                <a:tc rowSpan="4">
                  <a:txBody>
                    <a:bodyPr/>
                    <a:lstStyle/>
                    <a:p>
                      <a:pPr algn="ctr" fontAlgn="ctr"/>
                      <a:r>
                        <a:rPr lang="en-US" sz="1800" u="none" strike="noStrike" dirty="0" smtClean="0">
                          <a:effectLst/>
                        </a:rPr>
                        <a:t>5-second clip before </a:t>
                      </a:r>
                      <a:r>
                        <a:rPr lang="en-US" sz="1800" u="none" strike="noStrike" dirty="0">
                          <a:effectLst/>
                        </a:rPr>
                        <a:t>each video </a:t>
                      </a:r>
                      <a:r>
                        <a:rPr lang="en-US" sz="1800" u="none" strike="noStrike" dirty="0" smtClean="0">
                          <a:effectLst/>
                        </a:rPr>
                        <a:t>view- </a:t>
                      </a:r>
                      <a:r>
                        <a:rPr lang="en-US" sz="1800" u="none" strike="noStrike" dirty="0">
                          <a:effectLst/>
                        </a:rPr>
                        <a:t>8 </a:t>
                      </a:r>
                      <a:r>
                        <a:rPr lang="en-US" sz="1800" u="none" strike="noStrike" dirty="0" smtClean="0">
                          <a:effectLst/>
                        </a:rPr>
                        <a:t>ml. </a:t>
                      </a:r>
                      <a:r>
                        <a:rPr lang="en-US" sz="1800" u="none" strike="noStrike" dirty="0">
                          <a:effectLst/>
                        </a:rPr>
                        <a:t>view and 1 </a:t>
                      </a:r>
                      <a:r>
                        <a:rPr lang="en-US" sz="1800" u="none" strike="noStrike" dirty="0" smtClean="0">
                          <a:effectLst/>
                        </a:rPr>
                        <a:t>ml. </a:t>
                      </a:r>
                      <a:r>
                        <a:rPr lang="en-US" sz="1800" u="none" strike="noStrike" dirty="0">
                          <a:effectLst/>
                        </a:rPr>
                        <a:t>unique </a:t>
                      </a:r>
                      <a:r>
                        <a:rPr lang="en-US" sz="1800" u="none" strike="noStrike" dirty="0" smtClean="0">
                          <a:effectLst/>
                        </a:rPr>
                        <a:t>viewers</a:t>
                      </a:r>
                      <a:endParaRPr lang="en-US" sz="1800" b="1" i="0" u="none" strike="noStrike" dirty="0">
                        <a:solidFill>
                          <a:srgbClr val="000000"/>
                        </a:solidFill>
                        <a:effectLst/>
                        <a:latin typeface="Calibri"/>
                      </a:endParaRPr>
                    </a:p>
                  </a:txBody>
                  <a:tcPr marL="7620" marR="7620" marT="7620" marB="0" anchor="ctr"/>
                </a:tc>
                <a:tc>
                  <a:txBody>
                    <a:bodyPr/>
                    <a:lstStyle/>
                    <a:p>
                      <a:pPr algn="ctr" fontAlgn="ctr"/>
                      <a:r>
                        <a:rPr lang="en-US" sz="1600" u="none" strike="noStrike">
                          <a:effectLst/>
                        </a:rPr>
                        <a:t>12.50%</a:t>
                      </a:r>
                      <a:endParaRPr lang="en-US" sz="1600" b="0" i="0" u="none" strike="noStrike">
                        <a:solidFill>
                          <a:srgbClr val="000000"/>
                        </a:solidFill>
                        <a:effectLst/>
                        <a:latin typeface="Calibri"/>
                      </a:endParaRPr>
                    </a:p>
                  </a:txBody>
                  <a:tcPr marL="7620" marR="7620" marT="7620" marB="0" anchor="ctr"/>
                </a:tc>
                <a:tc>
                  <a:txBody>
                    <a:bodyPr/>
                    <a:lstStyle/>
                    <a:p>
                      <a:pPr algn="ctr" fontAlgn="ctr"/>
                      <a:r>
                        <a:rPr lang="en-US" sz="1600" u="none" strike="noStrike">
                          <a:effectLst/>
                        </a:rPr>
                        <a:t>2000</a:t>
                      </a:r>
                      <a:endParaRPr lang="en-US" sz="1600" b="0" i="0" u="none" strike="noStrike">
                        <a:solidFill>
                          <a:srgbClr val="000000"/>
                        </a:solidFill>
                        <a:effectLst/>
                        <a:latin typeface="Calibri"/>
                      </a:endParaRPr>
                    </a:p>
                  </a:txBody>
                  <a:tcPr marL="7620" marR="7620" marT="7620" marB="0" anchor="ctr"/>
                </a:tc>
              </a:tr>
              <a:tr h="248816">
                <a:tc vMerge="1">
                  <a:txBody>
                    <a:bodyPr/>
                    <a:lstStyle/>
                    <a:p>
                      <a:endParaRPr lang="en-US"/>
                    </a:p>
                  </a:txBody>
                  <a:tcPr/>
                </a:tc>
                <a:tc vMerge="1">
                  <a:txBody>
                    <a:bodyPr/>
                    <a:lstStyle/>
                    <a:p>
                      <a:endParaRPr lang="en-US"/>
                    </a:p>
                  </a:txBody>
                  <a:tcPr/>
                </a:tc>
                <a:tc>
                  <a:txBody>
                    <a:bodyPr/>
                    <a:lstStyle/>
                    <a:p>
                      <a:pPr algn="ctr" fontAlgn="ctr"/>
                      <a:r>
                        <a:rPr lang="en-US" sz="1600" u="none" strike="noStrike">
                          <a:effectLst/>
                        </a:rPr>
                        <a:t>25%</a:t>
                      </a:r>
                      <a:endParaRPr lang="en-US" sz="1600" b="0" i="0" u="none" strike="noStrike">
                        <a:solidFill>
                          <a:srgbClr val="000000"/>
                        </a:solidFill>
                        <a:effectLst/>
                        <a:latin typeface="Calibri"/>
                      </a:endParaRPr>
                    </a:p>
                  </a:txBody>
                  <a:tcPr marL="7620" marR="7620" marT="7620" marB="0" anchor="ctr"/>
                </a:tc>
                <a:tc>
                  <a:txBody>
                    <a:bodyPr/>
                    <a:lstStyle/>
                    <a:p>
                      <a:pPr algn="ctr" fontAlgn="ctr"/>
                      <a:r>
                        <a:rPr lang="en-US" sz="1600" u="none" strike="noStrike">
                          <a:effectLst/>
                        </a:rPr>
                        <a:t>3500</a:t>
                      </a:r>
                      <a:endParaRPr lang="en-US" sz="1600" b="0" i="0" u="none" strike="noStrike">
                        <a:solidFill>
                          <a:srgbClr val="000000"/>
                        </a:solidFill>
                        <a:effectLst/>
                        <a:latin typeface="Calibri"/>
                      </a:endParaRPr>
                    </a:p>
                  </a:txBody>
                  <a:tcPr marL="7620" marR="7620" marT="7620" marB="0" anchor="ctr"/>
                </a:tc>
              </a:tr>
              <a:tr h="248816">
                <a:tc vMerge="1">
                  <a:txBody>
                    <a:bodyPr/>
                    <a:lstStyle/>
                    <a:p>
                      <a:endParaRPr lang="en-US"/>
                    </a:p>
                  </a:txBody>
                  <a:tcPr/>
                </a:tc>
                <a:tc vMerge="1">
                  <a:txBody>
                    <a:bodyPr/>
                    <a:lstStyle/>
                    <a:p>
                      <a:endParaRPr lang="en-US"/>
                    </a:p>
                  </a:txBody>
                  <a:tcPr/>
                </a:tc>
                <a:tc>
                  <a:txBody>
                    <a:bodyPr/>
                    <a:lstStyle/>
                    <a:p>
                      <a:pPr algn="ctr" fontAlgn="ctr"/>
                      <a:r>
                        <a:rPr lang="en-US" sz="1600" u="none" strike="noStrike">
                          <a:effectLst/>
                        </a:rPr>
                        <a:t>50%</a:t>
                      </a:r>
                      <a:endParaRPr lang="en-US" sz="1600" b="0" i="0" u="none" strike="noStrike">
                        <a:solidFill>
                          <a:srgbClr val="000000"/>
                        </a:solidFill>
                        <a:effectLst/>
                        <a:latin typeface="Calibri"/>
                      </a:endParaRPr>
                    </a:p>
                  </a:txBody>
                  <a:tcPr marL="7620" marR="7620" marT="7620" marB="0" anchor="ctr"/>
                </a:tc>
                <a:tc>
                  <a:txBody>
                    <a:bodyPr/>
                    <a:lstStyle/>
                    <a:p>
                      <a:pPr algn="ctr" fontAlgn="ctr"/>
                      <a:r>
                        <a:rPr lang="en-US" sz="1600" u="none" strike="noStrike">
                          <a:effectLst/>
                        </a:rPr>
                        <a:t>6000</a:t>
                      </a:r>
                      <a:endParaRPr lang="en-US" sz="1600" b="0" i="0" u="none" strike="noStrike">
                        <a:solidFill>
                          <a:srgbClr val="000000"/>
                        </a:solidFill>
                        <a:effectLst/>
                        <a:latin typeface="Calibri"/>
                      </a:endParaRPr>
                    </a:p>
                  </a:txBody>
                  <a:tcPr marL="7620" marR="7620" marT="7620" marB="0" anchor="ctr"/>
                </a:tc>
              </a:tr>
              <a:tr h="248816">
                <a:tc vMerge="1">
                  <a:txBody>
                    <a:bodyPr/>
                    <a:lstStyle/>
                    <a:p>
                      <a:endParaRPr lang="en-US"/>
                    </a:p>
                  </a:txBody>
                  <a:tcPr/>
                </a:tc>
                <a:tc vMerge="1">
                  <a:txBody>
                    <a:bodyPr/>
                    <a:lstStyle/>
                    <a:p>
                      <a:endParaRPr lang="en-US"/>
                    </a:p>
                  </a:txBody>
                  <a:tcPr/>
                </a:tc>
                <a:tc>
                  <a:txBody>
                    <a:bodyPr/>
                    <a:lstStyle/>
                    <a:p>
                      <a:pPr algn="ctr" fontAlgn="ctr"/>
                      <a:r>
                        <a:rPr lang="en-US" sz="1600" u="none" strike="noStrike">
                          <a:effectLst/>
                        </a:rPr>
                        <a:t>100%</a:t>
                      </a:r>
                      <a:endParaRPr lang="en-US" sz="1600" b="0" i="0" u="none" strike="noStrike">
                        <a:solidFill>
                          <a:srgbClr val="000000"/>
                        </a:solidFill>
                        <a:effectLst/>
                        <a:latin typeface="Calibri"/>
                      </a:endParaRPr>
                    </a:p>
                  </a:txBody>
                  <a:tcPr marL="7620" marR="7620" marT="7620" marB="0" anchor="ctr"/>
                </a:tc>
                <a:tc>
                  <a:txBody>
                    <a:bodyPr/>
                    <a:lstStyle/>
                    <a:p>
                      <a:pPr algn="ctr" fontAlgn="ctr"/>
                      <a:r>
                        <a:rPr lang="en-US" sz="1600" u="none" strike="noStrike">
                          <a:effectLst/>
                        </a:rPr>
                        <a:t>10000</a:t>
                      </a:r>
                      <a:endParaRPr lang="en-US" sz="1600" b="0" i="0" u="none" strike="noStrike">
                        <a:solidFill>
                          <a:srgbClr val="000000"/>
                        </a:solidFill>
                        <a:effectLst/>
                        <a:latin typeface="Calibri"/>
                      </a:endParaRPr>
                    </a:p>
                  </a:txBody>
                  <a:tcPr marL="7620" marR="7620" marT="7620" marB="0" anchor="ctr"/>
                </a:tc>
              </a:tr>
              <a:tr h="362857">
                <a:tc>
                  <a:txBody>
                    <a:bodyPr/>
                    <a:lstStyle/>
                    <a:p>
                      <a:pPr algn="ctr" fontAlgn="b"/>
                      <a:r>
                        <a:rPr lang="en-US" sz="2400" u="none" strike="noStrike">
                          <a:effectLst/>
                        </a:rPr>
                        <a:t>facebook.com</a:t>
                      </a:r>
                      <a:endParaRPr lang="en-US" sz="2400" b="1" i="0" u="none" strike="noStrike">
                        <a:solidFill>
                          <a:srgbClr val="000000"/>
                        </a:solidFill>
                        <a:effectLst/>
                        <a:latin typeface="Calibri"/>
                      </a:endParaRPr>
                    </a:p>
                  </a:txBody>
                  <a:tcPr marL="7620" marR="7620" marT="7620" marB="0" anchor="b"/>
                </a:tc>
                <a:tc>
                  <a:txBody>
                    <a:bodyPr/>
                    <a:lstStyle/>
                    <a:p>
                      <a:pPr algn="ctr" fontAlgn="ctr"/>
                      <a:r>
                        <a:rPr lang="en-US" sz="1800" u="none" strike="noStrike">
                          <a:effectLst/>
                        </a:rPr>
                        <a:t>1 month banner, &gt;5000 click</a:t>
                      </a:r>
                      <a:endParaRPr lang="en-US" sz="1800" b="1" i="0" u="none" strike="noStrike">
                        <a:solidFill>
                          <a:srgbClr val="000000"/>
                        </a:solidFill>
                        <a:effectLst/>
                        <a:latin typeface="Calibri"/>
                      </a:endParaRPr>
                    </a:p>
                  </a:txBody>
                  <a:tcPr marL="7620" marR="7620" marT="7620" marB="0" anchor="ctr"/>
                </a:tc>
                <a:tc>
                  <a:txBody>
                    <a:bodyPr/>
                    <a:lstStyle/>
                    <a:p>
                      <a:pPr algn="ctr" fontAlgn="ctr"/>
                      <a:r>
                        <a:rPr lang="en-US" sz="1600" u="none" strike="noStrike">
                          <a:effectLst/>
                        </a:rPr>
                        <a:t>100%</a:t>
                      </a:r>
                      <a:endParaRPr lang="en-US" sz="1600" b="0" i="0" u="none" strike="noStrike">
                        <a:solidFill>
                          <a:srgbClr val="000000"/>
                        </a:solidFill>
                        <a:effectLst/>
                        <a:latin typeface="Calibri"/>
                      </a:endParaRPr>
                    </a:p>
                  </a:txBody>
                  <a:tcPr marL="7620" marR="7620" marT="7620" marB="0" anchor="ctr"/>
                </a:tc>
                <a:tc>
                  <a:txBody>
                    <a:bodyPr/>
                    <a:lstStyle/>
                    <a:p>
                      <a:pPr algn="ctr" fontAlgn="ctr"/>
                      <a:r>
                        <a:rPr lang="en-US" sz="1600" u="none" strike="noStrike">
                          <a:effectLst/>
                        </a:rPr>
                        <a:t> $        400.00 </a:t>
                      </a:r>
                      <a:endParaRPr lang="en-US" sz="1600" b="0" i="0" u="none" strike="noStrike">
                        <a:solidFill>
                          <a:srgbClr val="000000"/>
                        </a:solidFill>
                        <a:effectLst/>
                        <a:latin typeface="Calibri"/>
                      </a:endParaRPr>
                    </a:p>
                  </a:txBody>
                  <a:tcPr marL="7620" marR="7620" marT="7620" marB="0" anchor="ctr"/>
                </a:tc>
              </a:tr>
              <a:tr h="362857">
                <a:tc>
                  <a:txBody>
                    <a:bodyPr/>
                    <a:lstStyle/>
                    <a:p>
                      <a:pPr algn="ctr" fontAlgn="b"/>
                      <a:r>
                        <a:rPr lang="en-US" sz="2400" u="none" strike="noStrike" dirty="0" smtClean="0">
                          <a:effectLst/>
                        </a:rPr>
                        <a:t>lib.ge</a:t>
                      </a:r>
                    </a:p>
                    <a:p>
                      <a:pPr algn="ctr" fontAlgn="b"/>
                      <a:r>
                        <a:rPr lang="en-US" sz="2400" b="0" i="0" u="none" strike="noStrike" dirty="0" smtClean="0">
                          <a:solidFill>
                            <a:srgbClr val="000000"/>
                          </a:solidFill>
                          <a:effectLst/>
                          <a:latin typeface="Calibri"/>
                        </a:rPr>
                        <a:t>(free literature site)</a:t>
                      </a:r>
                      <a:endParaRPr lang="en-US" sz="2400" b="0" i="0" u="none" strike="noStrike" dirty="0">
                        <a:solidFill>
                          <a:srgbClr val="000000"/>
                        </a:solidFill>
                        <a:effectLst/>
                        <a:latin typeface="Calibri"/>
                      </a:endParaRPr>
                    </a:p>
                  </a:txBody>
                  <a:tcPr marL="7620" marR="7620" marT="7620" marB="0" anchor="b"/>
                </a:tc>
                <a:tc>
                  <a:txBody>
                    <a:bodyPr/>
                    <a:lstStyle/>
                    <a:p>
                      <a:pPr algn="l" fontAlgn="b"/>
                      <a:r>
                        <a:rPr lang="en-US" sz="1800" u="none" strike="noStrike">
                          <a:effectLst/>
                        </a:rPr>
                        <a:t>1 month banner</a:t>
                      </a:r>
                      <a:endParaRPr lang="en-US" sz="1800" b="1" i="0" u="none" strike="noStrike">
                        <a:solidFill>
                          <a:srgbClr val="000000"/>
                        </a:solidFill>
                        <a:effectLst/>
                        <a:latin typeface="Calibri"/>
                      </a:endParaRPr>
                    </a:p>
                  </a:txBody>
                  <a:tcPr marL="7620" marR="7620" marT="7620" marB="0" anchor="b"/>
                </a:tc>
                <a:tc>
                  <a:txBody>
                    <a:bodyPr/>
                    <a:lstStyle/>
                    <a:p>
                      <a:pPr algn="ctr" fontAlgn="ctr"/>
                      <a:r>
                        <a:rPr lang="en-US" sz="1600" u="none" strike="noStrike">
                          <a:effectLst/>
                        </a:rPr>
                        <a:t>100%</a:t>
                      </a:r>
                      <a:endParaRPr lang="en-US" sz="1600" b="0" i="0" u="none" strike="noStrike">
                        <a:solidFill>
                          <a:srgbClr val="000000"/>
                        </a:solidFill>
                        <a:effectLst/>
                        <a:latin typeface="Calibri"/>
                      </a:endParaRPr>
                    </a:p>
                  </a:txBody>
                  <a:tcPr marL="7620" marR="7620" marT="7620" marB="0" anchor="ctr"/>
                </a:tc>
                <a:tc>
                  <a:txBody>
                    <a:bodyPr/>
                    <a:lstStyle/>
                    <a:p>
                      <a:pPr algn="ctr" fontAlgn="ctr"/>
                      <a:r>
                        <a:rPr lang="en-US" sz="1600" u="none" strike="noStrike">
                          <a:effectLst/>
                        </a:rPr>
                        <a:t>200</a:t>
                      </a:r>
                      <a:endParaRPr lang="en-US" sz="1600" b="0" i="0" u="none" strike="noStrike">
                        <a:solidFill>
                          <a:srgbClr val="000000"/>
                        </a:solidFill>
                        <a:effectLst/>
                        <a:latin typeface="Calibri"/>
                      </a:endParaRPr>
                    </a:p>
                  </a:txBody>
                  <a:tcPr marL="7620" marR="7620" marT="7620" marB="0" anchor="ctr"/>
                </a:tc>
              </a:tr>
              <a:tr h="539102">
                <a:tc>
                  <a:txBody>
                    <a:bodyPr/>
                    <a:lstStyle/>
                    <a:p>
                      <a:pPr algn="ctr" fontAlgn="b"/>
                      <a:r>
                        <a:rPr lang="en-US" sz="2400" u="none" strike="noStrike" dirty="0" err="1" smtClean="0">
                          <a:effectLst/>
                        </a:rPr>
                        <a:t>Lightbox</a:t>
                      </a:r>
                      <a:r>
                        <a:rPr lang="en-US" sz="2400" u="none" strike="noStrike" dirty="0" smtClean="0">
                          <a:effectLst/>
                        </a:rPr>
                        <a:t> (illuminated ads)</a:t>
                      </a:r>
                      <a:endParaRPr lang="en-US" sz="2400" b="1" i="0" u="none" strike="noStrike" dirty="0">
                        <a:solidFill>
                          <a:srgbClr val="000000"/>
                        </a:solidFill>
                        <a:effectLst/>
                        <a:latin typeface="Calibri"/>
                      </a:endParaRPr>
                    </a:p>
                  </a:txBody>
                  <a:tcPr marL="7620" marR="7620" marT="7620" marB="0" anchor="b"/>
                </a:tc>
                <a:tc>
                  <a:txBody>
                    <a:bodyPr/>
                    <a:lstStyle/>
                    <a:p>
                      <a:pPr algn="ctr" fontAlgn="ctr"/>
                      <a:r>
                        <a:rPr lang="en-US" sz="1800" u="none" strike="noStrike" dirty="0">
                          <a:effectLst/>
                        </a:rPr>
                        <a:t>1, </a:t>
                      </a:r>
                      <a:r>
                        <a:rPr lang="en-US" sz="1800" u="none" strike="noStrike" dirty="0" smtClean="0">
                          <a:effectLst/>
                        </a:rPr>
                        <a:t>including </a:t>
                      </a:r>
                      <a:r>
                        <a:rPr lang="en-US" sz="1800" u="none" strike="noStrike" dirty="0">
                          <a:effectLst/>
                        </a:rPr>
                        <a:t>the design and installation</a:t>
                      </a:r>
                      <a:endParaRPr lang="en-US" sz="1800" b="1" i="0" u="none" strike="noStrike" dirty="0">
                        <a:solidFill>
                          <a:srgbClr val="000000"/>
                        </a:solidFill>
                        <a:effectLst/>
                        <a:latin typeface="Calibri"/>
                      </a:endParaRPr>
                    </a:p>
                  </a:txBody>
                  <a:tcPr marL="7620" marR="7620" marT="7620" marB="0" anchor="ctr"/>
                </a:tc>
                <a:tc>
                  <a:txBody>
                    <a:bodyPr/>
                    <a:lstStyle/>
                    <a:p>
                      <a:pPr algn="ctr" fontAlgn="ctr"/>
                      <a:r>
                        <a:rPr lang="en-US" sz="1600" u="none" strike="noStrike">
                          <a:effectLst/>
                        </a:rPr>
                        <a:t>1</a:t>
                      </a:r>
                      <a:endParaRPr lang="en-US" sz="1600" b="0" i="0" u="none" strike="noStrike">
                        <a:solidFill>
                          <a:srgbClr val="000000"/>
                        </a:solidFill>
                        <a:effectLst/>
                        <a:latin typeface="Calibri"/>
                      </a:endParaRPr>
                    </a:p>
                  </a:txBody>
                  <a:tcPr marL="7620" marR="7620" marT="7620" marB="0" anchor="ctr"/>
                </a:tc>
                <a:tc>
                  <a:txBody>
                    <a:bodyPr/>
                    <a:lstStyle/>
                    <a:p>
                      <a:pPr algn="l" fontAlgn="b"/>
                      <a:r>
                        <a:rPr lang="en-US" sz="1600" u="none" strike="noStrike" dirty="0">
                          <a:effectLst/>
                        </a:rPr>
                        <a:t> $        </a:t>
                      </a:r>
                      <a:r>
                        <a:rPr lang="en-US" sz="1600" u="none" strike="noStrike" dirty="0" smtClean="0">
                          <a:effectLst/>
                        </a:rPr>
                        <a:t>200.00 </a:t>
                      </a:r>
                      <a:endParaRPr lang="en-US" sz="1600" b="0" i="0" u="none" strike="noStrike" dirty="0">
                        <a:solidFill>
                          <a:srgbClr val="000000"/>
                        </a:solidFill>
                        <a:effectLst/>
                        <a:latin typeface="Calibri"/>
                      </a:endParaRPr>
                    </a:p>
                  </a:txBody>
                  <a:tcPr marL="7620" marR="7620" marT="7620" marB="0" anchor="b"/>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xmlns="" val="3434441264"/>
      </p:ext>
    </p:extLst>
  </p:cSld>
  <p:clrMapOvr>
    <a:masterClrMapping/>
  </p:clrMapOvr>
  <p:transition>
    <p:cut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514600" y="838200"/>
            <a:ext cx="4876800" cy="4876800"/>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xmlns="" val="3981885949"/>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Summary of discussion: </a:t>
            </a:r>
          </a:p>
          <a:p>
            <a:r>
              <a:rPr lang="en-US" dirty="0" smtClean="0"/>
              <a:t>Live library </a:t>
            </a:r>
            <a:r>
              <a:rPr lang="en-US" smtClean="0"/>
              <a:t>group discussion </a:t>
            </a:r>
            <a:r>
              <a:rPr lang="en-US" dirty="0" smtClean="0"/>
              <a:t>– breaking stereotypes</a:t>
            </a:r>
          </a:p>
          <a:p>
            <a:r>
              <a:rPr lang="en-US" dirty="0" smtClean="0"/>
              <a:t>Use positive examples</a:t>
            </a:r>
          </a:p>
          <a:p>
            <a:r>
              <a:rPr lang="en-US" dirty="0" smtClean="0"/>
              <a:t>Use known faces on badges </a:t>
            </a:r>
          </a:p>
          <a:p>
            <a:r>
              <a:rPr lang="en-US" dirty="0" smtClean="0"/>
              <a:t>Soap opera /</a:t>
            </a:r>
            <a:r>
              <a:rPr lang="en-US" dirty="0" smtClean="0"/>
              <a:t>s</a:t>
            </a:r>
            <a:r>
              <a:rPr lang="en-US" dirty="0" smtClean="0"/>
              <a:t>itcom – risky idea </a:t>
            </a:r>
          </a:p>
          <a:p>
            <a:r>
              <a:rPr lang="en-US" dirty="0" smtClean="0"/>
              <a:t>Involving prime minister </a:t>
            </a:r>
          </a:p>
          <a:p>
            <a:r>
              <a:rPr lang="en-US" dirty="0" smtClean="0"/>
              <a:t>Employment rate</a:t>
            </a:r>
          </a:p>
          <a:p>
            <a:r>
              <a:rPr lang="en-US" dirty="0" smtClean="0"/>
              <a:t>4.5 m mobile phone users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ransition>
    <p:cut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1. Tina/: </a:t>
            </a:r>
            <a:r>
              <a:rPr lang="en-US" dirty="0" err="1" smtClean="0"/>
              <a:t>eery</a:t>
            </a:r>
            <a:r>
              <a:rPr lang="en-US" dirty="0" smtClean="0"/>
              <a:t> person should introduce </a:t>
            </a:r>
            <a:r>
              <a:rPr lang="en-US" dirty="0" err="1" smtClean="0"/>
              <a:t>themse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ransition>
    <p:cut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762000"/>
            <a:ext cx="8229600" cy="5745163"/>
          </a:xfrm>
        </p:spPr>
        <p:txBody>
          <a:bodyPr>
            <a:normAutofit fontScale="32500" lnSpcReduction="20000"/>
          </a:bodyPr>
          <a:lstStyle/>
          <a:p>
            <a:pPr marL="0" indent="0">
              <a:buNone/>
            </a:pPr>
            <a:endParaRPr lang="en-US" dirty="0"/>
          </a:p>
          <a:p>
            <a:pPr marL="0" indent="0">
              <a:buNone/>
            </a:pPr>
            <a:endParaRPr lang="en-US" b="1" u="sng" dirty="0" smtClean="0"/>
          </a:p>
          <a:p>
            <a:pPr marL="0" indent="0">
              <a:buNone/>
            </a:pPr>
            <a:endParaRPr lang="en-US" b="1" u="sng" dirty="0"/>
          </a:p>
          <a:p>
            <a:pPr marL="0" indent="0">
              <a:buNone/>
            </a:pPr>
            <a:endParaRPr lang="en-US" b="1" u="sng" dirty="0" smtClean="0"/>
          </a:p>
          <a:p>
            <a:pPr marL="0" indent="0">
              <a:buNone/>
            </a:pPr>
            <a:endParaRPr lang="en-US" b="1" u="sng" dirty="0"/>
          </a:p>
          <a:p>
            <a:pPr marL="0" indent="0">
              <a:buNone/>
            </a:pPr>
            <a:endParaRPr lang="en-US" b="1" u="sng" dirty="0" smtClean="0"/>
          </a:p>
          <a:p>
            <a:pPr marL="0" indent="0" algn="ctr">
              <a:buNone/>
            </a:pPr>
            <a:endParaRPr lang="en-US" sz="7400" b="1" i="1" dirty="0" smtClean="0">
              <a:latin typeface="Cambria" pitchFamily="18" charset="0"/>
            </a:endParaRPr>
          </a:p>
          <a:p>
            <a:pPr marL="0" indent="0" algn="ctr">
              <a:buNone/>
            </a:pPr>
            <a:r>
              <a:rPr lang="en-US" sz="7400" b="1" i="1" dirty="0" smtClean="0">
                <a:latin typeface="Cambria" pitchFamily="18" charset="0"/>
              </a:rPr>
              <a:t>Governmental </a:t>
            </a:r>
            <a:r>
              <a:rPr lang="en-US" sz="7400" b="1" i="1" dirty="0">
                <a:latin typeface="Cambria" pitchFamily="18" charset="0"/>
              </a:rPr>
              <a:t>Programs:</a:t>
            </a:r>
          </a:p>
          <a:p>
            <a:pPr marL="0" indent="0">
              <a:buNone/>
            </a:pPr>
            <a:endParaRPr lang="en-US" sz="7400" b="1" u="sng" dirty="0"/>
          </a:p>
          <a:p>
            <a:pPr marL="0" indent="0">
              <a:buNone/>
            </a:pPr>
            <a:r>
              <a:rPr lang="en-US" sz="7400" b="1" u="sng" dirty="0" smtClean="0">
                <a:latin typeface="Cambria" pitchFamily="18" charset="0"/>
              </a:rPr>
              <a:t>Inclusive </a:t>
            </a:r>
            <a:r>
              <a:rPr lang="en-US" sz="7400" b="1" u="sng" dirty="0">
                <a:latin typeface="Cambria" pitchFamily="18" charset="0"/>
              </a:rPr>
              <a:t>Education Assistive Program </a:t>
            </a:r>
            <a:endParaRPr lang="en-US" sz="7400" dirty="0">
              <a:latin typeface="Cambria" pitchFamily="18" charset="0"/>
            </a:endParaRPr>
          </a:p>
          <a:p>
            <a:pPr marL="0" indent="0">
              <a:buNone/>
            </a:pPr>
            <a:endParaRPr lang="en-US" sz="4200" dirty="0" smtClean="0">
              <a:latin typeface="Cambria" pitchFamily="18" charset="0"/>
            </a:endParaRPr>
          </a:p>
          <a:p>
            <a:pPr marL="0" indent="0">
              <a:buNone/>
            </a:pPr>
            <a:r>
              <a:rPr lang="en-US" sz="5000" dirty="0" smtClean="0">
                <a:latin typeface="Cambria" pitchFamily="18" charset="0"/>
              </a:rPr>
              <a:t>Objectives:</a:t>
            </a:r>
          </a:p>
          <a:p>
            <a:pPr marL="0" indent="0">
              <a:buNone/>
            </a:pPr>
            <a:endParaRPr lang="en-US" sz="3000" dirty="0">
              <a:latin typeface="Cambria" pitchFamily="18" charset="0"/>
            </a:endParaRPr>
          </a:p>
          <a:p>
            <a:pPr lvl="0"/>
            <a:r>
              <a:rPr lang="en-US" sz="6000" dirty="0">
                <a:latin typeface="Cambria" pitchFamily="18" charset="0"/>
              </a:rPr>
              <a:t>Identification and assessment of SEN children; </a:t>
            </a:r>
          </a:p>
          <a:p>
            <a:pPr lvl="0"/>
            <a:r>
              <a:rPr lang="en-US" sz="6000" dirty="0">
                <a:latin typeface="Cambria" pitchFamily="18" charset="0"/>
              </a:rPr>
              <a:t>Development of the National Model of Education of  SEN children;</a:t>
            </a:r>
          </a:p>
          <a:p>
            <a:pPr lvl="0"/>
            <a:r>
              <a:rPr lang="en-US" sz="6000" dirty="0">
                <a:latin typeface="Cambria" pitchFamily="18" charset="0"/>
              </a:rPr>
              <a:t>Piloting of the tools (tests) for assessment and identification of SEN children;</a:t>
            </a:r>
          </a:p>
          <a:p>
            <a:pPr lvl="0"/>
            <a:r>
              <a:rPr lang="en-US" sz="6000" dirty="0">
                <a:latin typeface="Cambria" pitchFamily="18" charset="0"/>
              </a:rPr>
              <a:t>Recommendations for university curricula of special education and related specialties;</a:t>
            </a:r>
          </a:p>
          <a:p>
            <a:pPr lvl="0"/>
            <a:r>
              <a:rPr lang="en-US" sz="6000" dirty="0">
                <a:latin typeface="Cambria" pitchFamily="18" charset="0"/>
              </a:rPr>
              <a:t>Financing of activities for full participation provision of SEN children in educational environment</a:t>
            </a:r>
          </a:p>
          <a:p>
            <a:endParaRPr lang="en-US" dirty="0"/>
          </a:p>
          <a:p>
            <a:endParaRPr lang="en-US" dirty="0"/>
          </a:p>
          <a:p>
            <a:endParaRPr lang="en-US" dirty="0"/>
          </a:p>
          <a:p>
            <a:pPr marL="0" indent="0">
              <a:buNone/>
            </a:pPr>
            <a:endParaRPr lang="en-US" dirty="0"/>
          </a:p>
          <a:p>
            <a:r>
              <a:rPr lang="en-US" dirty="0"/>
              <a:t>Source: </a:t>
            </a:r>
            <a:r>
              <a:rPr lang="en-US" u="sng" dirty="0">
                <a:hlinkClick r:id="rId5"/>
              </a:rPr>
              <a:t>http://</a:t>
            </a:r>
            <a:r>
              <a:rPr lang="en-US" u="sng" dirty="0" smtClean="0">
                <a:hlinkClick r:id="rId5"/>
              </a:rPr>
              <a:t>mes.gov.ge/content.php?id=539&amp;lang=eng</a:t>
            </a:r>
            <a:endParaRPr lang="en-US" dirty="0"/>
          </a:p>
        </p:txBody>
      </p:sp>
      <p:sp>
        <p:nvSpPr>
          <p:cNvPr id="6" name="Rectangle 5"/>
          <p:cNvSpPr/>
          <p:nvPr/>
        </p:nvSpPr>
        <p:spPr>
          <a:xfrm>
            <a:off x="3962400" y="609600"/>
            <a:ext cx="4724400" cy="646331"/>
          </a:xfrm>
          <a:prstGeom prst="rect">
            <a:avLst/>
          </a:prstGeom>
        </p:spPr>
        <p:txBody>
          <a:bodyPr wrap="square">
            <a:spAutoFit/>
          </a:bodyPr>
          <a:lstStyle/>
          <a:p>
            <a:pPr fontAlgn="auto">
              <a:spcAft>
                <a:spcPts val="0"/>
              </a:spcAft>
              <a:buFont typeface="Arial" pitchFamily="34" charset="0"/>
              <a:buNone/>
              <a:defRPr/>
            </a:pPr>
            <a:endParaRPr lang="ka-GE" dirty="0" smtClean="0">
              <a:latin typeface="Times New Roman" pitchFamily="18" charset="0"/>
              <a:cs typeface="Times New Roman" pitchFamily="18" charset="0"/>
            </a:endParaRPr>
          </a:p>
          <a:p>
            <a:pPr fontAlgn="auto">
              <a:spcAft>
                <a:spcPts val="0"/>
              </a:spcAft>
              <a:buFont typeface="Arial" pitchFamily="34" charset="0"/>
              <a:buNone/>
              <a:defRPr/>
            </a:pPr>
            <a:endParaRPr lang="ka-GE" dirty="0" smtClean="0">
              <a:latin typeface="Times New Roman" pitchFamily="18" charset="0"/>
              <a:cs typeface="Times New Roman" pitchFamily="18" charset="0"/>
            </a:endParaRPr>
          </a:p>
        </p:txBody>
      </p:sp>
      <p:pic>
        <p:nvPicPr>
          <p:cNvPr id="8" name="Content Placeholder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620000" y="6196012"/>
            <a:ext cx="1524000" cy="661988"/>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9"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smtClean="0">
                <a:solidFill>
                  <a:srgbClr val="0070C0"/>
                </a:solidFill>
                <a:latin typeface="Cambria" pitchFamily="18" charset="0"/>
              </a:rPr>
              <a:t>P</a:t>
            </a:r>
            <a:r>
              <a:rPr lang="en-US" sz="5400" dirty="0" smtClean="0">
                <a:solidFill>
                  <a:srgbClr val="0070C0"/>
                </a:solidFill>
                <a:latin typeface="Cambria" pitchFamily="18" charset="0"/>
              </a:rPr>
              <a:t>olitical</a:t>
            </a:r>
            <a:endParaRPr lang="en-US" sz="5400" dirty="0">
              <a:solidFill>
                <a:srgbClr val="0070C0"/>
              </a:solidFill>
              <a:latin typeface="Cambria" pitchFamily="18" charset="0"/>
            </a:endParaRPr>
          </a:p>
        </p:txBody>
      </p:sp>
    </p:spTree>
    <p:extLst>
      <p:ext uri="{BB962C8B-B14F-4D97-AF65-F5344CB8AC3E}">
        <p14:creationId xmlns:p14="http://schemas.microsoft.com/office/powerpoint/2010/main" xmlns="" val="693563685"/>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81200"/>
            <a:ext cx="8153400" cy="4144963"/>
          </a:xfrm>
        </p:spPr>
        <p:txBody>
          <a:bodyPr>
            <a:normAutofit fontScale="85000" lnSpcReduction="20000"/>
          </a:bodyPr>
          <a:lstStyle/>
          <a:p>
            <a:pPr marL="0" indent="0">
              <a:buNone/>
            </a:pPr>
            <a:r>
              <a:rPr lang="en-US" i="1" dirty="0">
                <a:latin typeface="Calibri" pitchFamily="34" charset="0"/>
                <a:cs typeface="Calibri" pitchFamily="34" charset="0"/>
              </a:rPr>
              <a:t>Governmental Programs</a:t>
            </a:r>
            <a:r>
              <a:rPr lang="en-US" i="1" dirty="0" smtClean="0">
                <a:latin typeface="Calibri" pitchFamily="34" charset="0"/>
                <a:cs typeface="Calibri" pitchFamily="34" charset="0"/>
              </a:rPr>
              <a:t>:</a:t>
            </a:r>
          </a:p>
          <a:p>
            <a:pPr marL="0" indent="0">
              <a:buNone/>
            </a:pPr>
            <a:endParaRPr lang="en-US" dirty="0">
              <a:latin typeface="Calibri" pitchFamily="34" charset="0"/>
              <a:cs typeface="Calibri" pitchFamily="34" charset="0"/>
            </a:endParaRPr>
          </a:p>
          <a:p>
            <a:pPr marL="0" indent="0">
              <a:buNone/>
            </a:pPr>
            <a:r>
              <a:rPr lang="en-US" u="sng" dirty="0">
                <a:latin typeface="Calibri" pitchFamily="34" charset="0"/>
                <a:cs typeface="Calibri" pitchFamily="34" charset="0"/>
              </a:rPr>
              <a:t>Inclusive Education Sub-programs</a:t>
            </a:r>
            <a:endParaRPr lang="en-US" dirty="0">
              <a:latin typeface="Calibri" pitchFamily="34" charset="0"/>
              <a:cs typeface="Calibri" pitchFamily="34" charset="0"/>
            </a:endParaRPr>
          </a:p>
          <a:p>
            <a:pPr lvl="0"/>
            <a:r>
              <a:rPr lang="en-US" dirty="0">
                <a:latin typeface="Calibri" pitchFamily="34" charset="0"/>
                <a:cs typeface="Calibri" pitchFamily="34" charset="0"/>
              </a:rPr>
              <a:t>SUB-PROGRAM “FINANCING OF MULTIDISCIPLINARY TEAM”</a:t>
            </a:r>
          </a:p>
          <a:p>
            <a:pPr lvl="0"/>
            <a:r>
              <a:rPr lang="en-US" dirty="0">
                <a:latin typeface="Calibri" pitchFamily="34" charset="0"/>
                <a:cs typeface="Calibri" pitchFamily="34" charset="0"/>
              </a:rPr>
              <a:t>SUB-PROGRAM “FUNCTIONING OF EXPERTS’ GROUP”</a:t>
            </a:r>
          </a:p>
          <a:p>
            <a:pPr lvl="0"/>
            <a:r>
              <a:rPr lang="en-US" dirty="0">
                <a:latin typeface="Calibri" pitchFamily="34" charset="0"/>
                <a:cs typeface="Calibri" pitchFamily="34" charset="0"/>
              </a:rPr>
              <a:t>SUB-PROGRAM “SUPPORTING OF INCLUSIVE EDUCATION IN PILOT SCHOOLS IN TBILISI”</a:t>
            </a:r>
          </a:p>
          <a:p>
            <a:pPr lvl="0"/>
            <a:r>
              <a:rPr lang="en-US" dirty="0">
                <a:latin typeface="Calibri" pitchFamily="34" charset="0"/>
                <a:cs typeface="Calibri" pitchFamily="34" charset="0"/>
              </a:rPr>
              <a:t>SUB-PROGRAM “SUPPORTING OF SCHOOLS OF SPECIALIZED EDUCATION PROFILE”</a:t>
            </a:r>
          </a:p>
          <a:p>
            <a:pPr lvl="0"/>
            <a:r>
              <a:rPr lang="en-US" dirty="0">
                <a:latin typeface="Calibri" pitchFamily="34" charset="0"/>
                <a:cs typeface="Calibri" pitchFamily="34" charset="0"/>
              </a:rPr>
              <a:t>SUB-PROGRAM “PROMOTION OF INCLUSIVE EDUCATION PROGRAMS AT SCHOOLS “LETS LEARN TOGETHER”</a:t>
            </a:r>
          </a:p>
          <a:p>
            <a:pPr lvl="0"/>
            <a:r>
              <a:rPr lang="en-US" dirty="0">
                <a:latin typeface="Calibri" pitchFamily="34" charset="0"/>
                <a:cs typeface="Calibri" pitchFamily="34" charset="0"/>
              </a:rPr>
              <a:t>SUB-PROGRAM “EQUIPMENT OF THE RESOURCE-ROOMS IN TEN REGIONAL SCHOOLS ”</a:t>
            </a:r>
          </a:p>
          <a:p>
            <a:pPr marL="0" indent="0">
              <a:buNone/>
            </a:pPr>
            <a:endParaRPr lang="en-US" dirty="0">
              <a:latin typeface="Calibri" pitchFamily="34" charset="0"/>
              <a:cs typeface="Calibri" pitchFamily="34" charset="0"/>
            </a:endParaRPr>
          </a:p>
        </p:txBody>
      </p:sp>
      <p:sp>
        <p:nvSpPr>
          <p:cNvPr id="6" name="Rectangle 5"/>
          <p:cNvSpPr/>
          <p:nvPr/>
        </p:nvSpPr>
        <p:spPr>
          <a:xfrm>
            <a:off x="3962400" y="609600"/>
            <a:ext cx="4724400" cy="646331"/>
          </a:xfrm>
          <a:prstGeom prst="rect">
            <a:avLst/>
          </a:prstGeom>
        </p:spPr>
        <p:txBody>
          <a:bodyPr wrap="square">
            <a:spAutoFit/>
          </a:bodyPr>
          <a:lstStyle/>
          <a:p>
            <a:pPr fontAlgn="auto">
              <a:spcAft>
                <a:spcPts val="0"/>
              </a:spcAft>
              <a:buFont typeface="Arial" pitchFamily="34" charset="0"/>
              <a:buNone/>
              <a:defRPr/>
            </a:pPr>
            <a:endParaRPr lang="ka-GE" dirty="0" smtClean="0">
              <a:latin typeface="Times New Roman" pitchFamily="18" charset="0"/>
              <a:cs typeface="Times New Roman" pitchFamily="18" charset="0"/>
            </a:endParaRPr>
          </a:p>
          <a:p>
            <a:pPr fontAlgn="auto">
              <a:spcAft>
                <a:spcPts val="0"/>
              </a:spcAft>
              <a:buFont typeface="Arial" pitchFamily="34" charset="0"/>
              <a:buNone/>
              <a:defRPr/>
            </a:pPr>
            <a:endParaRPr lang="ka-GE" dirty="0" smtClean="0">
              <a:latin typeface="Times New Roman" pitchFamily="18" charset="0"/>
              <a:cs typeface="Times New Roman" pitchFamily="18" charset="0"/>
            </a:endParaRPr>
          </a:p>
        </p:txBody>
      </p:sp>
      <p:sp>
        <p:nvSpPr>
          <p:cNvPr id="5"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smtClean="0">
                <a:solidFill>
                  <a:srgbClr val="0070C0"/>
                </a:solidFill>
                <a:latin typeface="Cambria" pitchFamily="18" charset="0"/>
              </a:rPr>
              <a:t>P</a:t>
            </a:r>
            <a:r>
              <a:rPr lang="en-US" sz="5400" dirty="0" smtClean="0">
                <a:solidFill>
                  <a:srgbClr val="0070C0"/>
                </a:solidFill>
                <a:latin typeface="Cambria" pitchFamily="18" charset="0"/>
              </a:rPr>
              <a:t>olitical</a:t>
            </a:r>
            <a:endParaRPr lang="en-US" sz="5400" dirty="0">
              <a:solidFill>
                <a:srgbClr val="0070C0"/>
              </a:solidFill>
              <a:latin typeface="Cambria" pitchFamily="18" charset="0"/>
            </a:endParaRPr>
          </a:p>
        </p:txBody>
      </p:sp>
      <p:pic>
        <p:nvPicPr>
          <p:cNvPr id="7"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8" name="Slide Number Placeholder 7"/>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xmlns="" val="3369020867"/>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305800" cy="4297363"/>
          </a:xfrm>
        </p:spPr>
        <p:txBody>
          <a:bodyPr>
            <a:normAutofit fontScale="92500"/>
          </a:bodyPr>
          <a:lstStyle/>
          <a:p>
            <a:pPr marL="0" indent="0" algn="ctr">
              <a:buNone/>
            </a:pPr>
            <a:r>
              <a:rPr lang="en-US" b="1" i="1" dirty="0">
                <a:latin typeface="Cambria" pitchFamily="18" charset="0"/>
              </a:rPr>
              <a:t>Governmental Programs:</a:t>
            </a:r>
            <a:endParaRPr lang="en-US" dirty="0">
              <a:latin typeface="Cambria" pitchFamily="18" charset="0"/>
            </a:endParaRPr>
          </a:p>
          <a:p>
            <a:pPr marL="0" indent="0">
              <a:buNone/>
            </a:pPr>
            <a:r>
              <a:rPr lang="en-US" b="1" u="sng" dirty="0">
                <a:latin typeface="Cambria" pitchFamily="18" charset="0"/>
              </a:rPr>
              <a:t>Development of Inclusive Education in 9 Regional Public </a:t>
            </a:r>
            <a:r>
              <a:rPr lang="en-US" b="1" u="sng" dirty="0" smtClean="0">
                <a:latin typeface="Cambria" pitchFamily="18" charset="0"/>
              </a:rPr>
              <a:t>Schools</a:t>
            </a:r>
          </a:p>
          <a:p>
            <a:pPr marL="0" indent="0">
              <a:buNone/>
            </a:pPr>
            <a:endParaRPr lang="en-US" dirty="0">
              <a:latin typeface="Cambria" pitchFamily="18" charset="0"/>
            </a:endParaRPr>
          </a:p>
          <a:p>
            <a:r>
              <a:rPr lang="en-US" dirty="0">
                <a:latin typeface="Cambria" pitchFamily="18" charset="0"/>
              </a:rPr>
              <a:t>Aim -  Introduction of inclusive education throughout Georgia and reinforcement of existed inclusive education practice.    </a:t>
            </a:r>
            <a:br>
              <a:rPr lang="en-US" dirty="0">
                <a:latin typeface="Cambria" pitchFamily="18" charset="0"/>
              </a:rPr>
            </a:br>
            <a:r>
              <a:rPr lang="en-US" dirty="0">
                <a:latin typeface="Cambria" pitchFamily="18" charset="0"/>
              </a:rPr>
              <a:t/>
            </a:r>
            <a:br>
              <a:rPr lang="en-US" dirty="0">
                <a:latin typeface="Cambria" pitchFamily="18" charset="0"/>
              </a:rPr>
            </a:br>
            <a:r>
              <a:rPr lang="en-US" dirty="0">
                <a:latin typeface="Cambria" pitchFamily="18" charset="0"/>
              </a:rPr>
              <a:t>3 years project (2009 -2011), being implemented with assistance of Norwegian Ministry of Education and </a:t>
            </a:r>
            <a:r>
              <a:rPr lang="en-US" dirty="0" smtClean="0">
                <a:latin typeface="Cambria" pitchFamily="18" charset="0"/>
              </a:rPr>
              <a:t>Research</a:t>
            </a:r>
            <a:r>
              <a:rPr lang="en-US" dirty="0" smtClean="0">
                <a:latin typeface="Cambria" pitchFamily="18" charset="0"/>
              </a:rPr>
              <a:t>. </a:t>
            </a:r>
            <a:r>
              <a:rPr lang="en-US" dirty="0">
                <a:latin typeface="Cambria" pitchFamily="18" charset="0"/>
              </a:rPr>
              <a:t> </a:t>
            </a:r>
            <a:br>
              <a:rPr lang="en-US" dirty="0">
                <a:latin typeface="Cambria" pitchFamily="18" charset="0"/>
              </a:rPr>
            </a:br>
            <a:endParaRPr lang="en-US" dirty="0">
              <a:latin typeface="Cambria" pitchFamily="18" charset="0"/>
            </a:endParaRPr>
          </a:p>
          <a:p>
            <a:r>
              <a:rPr lang="en-US" sz="1500" dirty="0">
                <a:latin typeface="Cambria" pitchFamily="18" charset="0"/>
              </a:rPr>
              <a:t>source: </a:t>
            </a:r>
            <a:r>
              <a:rPr lang="en-US" sz="1500" u="sng" dirty="0">
                <a:latin typeface="Cambria" pitchFamily="18" charset="0"/>
                <a:hlinkClick r:id="rId5"/>
              </a:rPr>
              <a:t>http://www.mes.gov.ge/content.php?id=540&amp;lang=eng</a:t>
            </a:r>
            <a:endParaRPr lang="en-US" sz="1500" dirty="0">
              <a:latin typeface="Cambria" pitchFamily="18" charset="0"/>
            </a:endParaRPr>
          </a:p>
        </p:txBody>
      </p:sp>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smtClean="0">
                <a:solidFill>
                  <a:srgbClr val="0070C0"/>
                </a:solidFill>
                <a:latin typeface="Cambria" pitchFamily="18" charset="0"/>
              </a:rPr>
              <a:t>P</a:t>
            </a:r>
            <a:r>
              <a:rPr lang="en-US" sz="5400" dirty="0" smtClean="0">
                <a:solidFill>
                  <a:srgbClr val="0070C0"/>
                </a:solidFill>
                <a:latin typeface="Cambria" pitchFamily="18" charset="0"/>
              </a:rPr>
              <a:t>olitical</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xmlns="" val="183309580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3">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4" name="Title 1"/>
          <p:cNvSpPr>
            <a:spLocks noGrp="1"/>
          </p:cNvSpPr>
          <p:nvPr>
            <p:ph idx="1"/>
          </p:nvPr>
        </p:nvSpPr>
        <p:spPr>
          <a:xfrm>
            <a:off x="457200" y="1905000"/>
            <a:ext cx="8229600" cy="4221163"/>
          </a:xfrm>
        </p:spPr>
        <p:txBody>
          <a:bodyPr>
            <a:normAutofit/>
          </a:bodyPr>
          <a:lstStyle/>
          <a:p>
            <a:pPr marL="0" indent="0" algn="ctr">
              <a:buNone/>
            </a:pPr>
            <a:r>
              <a:rPr lang="en-US" b="1" i="1" dirty="0">
                <a:latin typeface="Cambria" pitchFamily="18" charset="0"/>
              </a:rPr>
              <a:t>Governmental Programs</a:t>
            </a:r>
            <a:r>
              <a:rPr lang="en-US" b="1" i="1" dirty="0" smtClean="0">
                <a:latin typeface="Cambria" pitchFamily="18" charset="0"/>
              </a:rPr>
              <a:t>:</a:t>
            </a:r>
            <a:endParaRPr lang="en-US" i="1" dirty="0">
              <a:latin typeface="Cambria" pitchFamily="18" charset="0"/>
            </a:endParaRPr>
          </a:p>
          <a:p>
            <a:pPr marL="0" indent="0">
              <a:buNone/>
            </a:pPr>
            <a:r>
              <a:rPr lang="en-US" dirty="0" smtClean="0">
                <a:latin typeface="Cambria" pitchFamily="18" charset="0"/>
              </a:rPr>
              <a:t>“</a:t>
            </a:r>
            <a:r>
              <a:rPr lang="en-US" b="1" dirty="0">
                <a:latin typeface="Cambria" pitchFamily="18" charset="0"/>
              </a:rPr>
              <a:t>Inclusive Education – Sport for pupils with special needs” - </a:t>
            </a:r>
            <a:r>
              <a:rPr lang="en-US" dirty="0">
                <a:latin typeface="Cambria" pitchFamily="18" charset="0"/>
              </a:rPr>
              <a:t>Guidebook for teachers</a:t>
            </a:r>
          </a:p>
          <a:p>
            <a:pPr lvl="0"/>
            <a:r>
              <a:rPr lang="en-US" u="sng" dirty="0">
                <a:latin typeface="Cambria" pitchFamily="18" charset="0"/>
              </a:rPr>
              <a:t>Published by</a:t>
            </a:r>
            <a:r>
              <a:rPr lang="en-US" dirty="0">
                <a:latin typeface="Cambria" pitchFamily="18" charset="0"/>
              </a:rPr>
              <a:t>: </a:t>
            </a:r>
            <a:r>
              <a:rPr lang="en-US" b="1" dirty="0">
                <a:latin typeface="Cambria" pitchFamily="18" charset="0"/>
              </a:rPr>
              <a:t>National Curriculum Department</a:t>
            </a:r>
            <a:r>
              <a:rPr lang="en-US" dirty="0">
                <a:latin typeface="Cambria" pitchFamily="18" charset="0"/>
              </a:rPr>
              <a:t> of the Ministry of Education and Science of Georgia</a:t>
            </a:r>
          </a:p>
          <a:p>
            <a:pPr lvl="0"/>
            <a:r>
              <a:rPr lang="en-US" u="sng" dirty="0">
                <a:latin typeface="Cambria" pitchFamily="18" charset="0"/>
              </a:rPr>
              <a:t>Supported by</a:t>
            </a:r>
            <a:r>
              <a:rPr lang="en-US" dirty="0">
                <a:latin typeface="Cambria" pitchFamily="18" charset="0"/>
              </a:rPr>
              <a:t>: United Nations Children’s Fund (UNICEF)</a:t>
            </a:r>
          </a:p>
          <a:p>
            <a:r>
              <a:rPr lang="en-US" dirty="0">
                <a:latin typeface="Cambria" pitchFamily="18" charset="0"/>
              </a:rPr>
              <a:t> </a:t>
            </a:r>
            <a:r>
              <a:rPr lang="en-US" dirty="0" smtClean="0">
                <a:latin typeface="Cambria" pitchFamily="18" charset="0"/>
              </a:rPr>
              <a:t>United </a:t>
            </a:r>
            <a:r>
              <a:rPr lang="en-US" dirty="0">
                <a:latin typeface="Cambria" pitchFamily="18" charset="0"/>
              </a:rPr>
              <a:t>States Agency for International </a:t>
            </a:r>
            <a:r>
              <a:rPr lang="en-US" dirty="0" smtClean="0">
                <a:latin typeface="Cambria" pitchFamily="18" charset="0"/>
              </a:rPr>
              <a:t>Development </a:t>
            </a:r>
            <a:r>
              <a:rPr lang="en-US" dirty="0">
                <a:latin typeface="Cambria" pitchFamily="18" charset="0"/>
              </a:rPr>
              <a:t>(USAID)</a:t>
            </a:r>
          </a:p>
          <a:p>
            <a:r>
              <a:rPr lang="en-US" dirty="0" smtClean="0">
                <a:latin typeface="Cambria" pitchFamily="18" charset="0"/>
              </a:rPr>
              <a:t>Organization </a:t>
            </a:r>
            <a:r>
              <a:rPr lang="en-US" dirty="0">
                <a:latin typeface="Cambria" pitchFamily="18" charset="0"/>
              </a:rPr>
              <a:t>“Save the Children</a:t>
            </a:r>
            <a:r>
              <a:rPr lang="en-US" dirty="0" smtClean="0">
                <a:latin typeface="Cambria" pitchFamily="18" charset="0"/>
              </a:rPr>
              <a:t>”</a:t>
            </a:r>
            <a:endParaRPr lang="en-US" dirty="0">
              <a:latin typeface="Cambria" pitchFamily="18" charset="0"/>
            </a:endParaRPr>
          </a:p>
          <a:p>
            <a:r>
              <a:rPr lang="en-US" sz="1200" u="sng" dirty="0">
                <a:latin typeface="Cambria" pitchFamily="18" charset="0"/>
                <a:hlinkClick r:id="rId4"/>
              </a:rPr>
              <a:t>http://www.mes.gov.ge/content.php?id=4481&amp;lang=eng</a:t>
            </a:r>
            <a:endParaRPr lang="en-US" sz="1200" dirty="0">
              <a:latin typeface="Cambria" pitchFamily="18" charset="0"/>
            </a:endParaRPr>
          </a:p>
          <a:p>
            <a:endParaRPr lang="en-US" dirty="0">
              <a:latin typeface="Cambria" pitchFamily="18" charset="0"/>
            </a:endParaRPr>
          </a:p>
        </p:txBody>
      </p:sp>
      <p:sp>
        <p:nvSpPr>
          <p:cNvPr id="3"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smtClean="0">
                <a:solidFill>
                  <a:srgbClr val="0070C0"/>
                </a:solidFill>
                <a:latin typeface="Cambria" pitchFamily="18" charset="0"/>
              </a:rPr>
              <a:t>P</a:t>
            </a:r>
            <a:r>
              <a:rPr lang="en-US" sz="5400" dirty="0" smtClean="0">
                <a:solidFill>
                  <a:srgbClr val="0070C0"/>
                </a:solidFill>
                <a:latin typeface="Cambria" pitchFamily="18" charset="0"/>
              </a:rPr>
              <a:t>olitical</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xmlns="" val="1257404518"/>
      </p:ext>
    </p:extLst>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068763"/>
          </a:xfrm>
        </p:spPr>
        <p:txBody>
          <a:bodyPr>
            <a:normAutofit fontScale="85000" lnSpcReduction="10000"/>
          </a:bodyPr>
          <a:lstStyle/>
          <a:p>
            <a:pPr marL="0" indent="0" algn="ctr">
              <a:buNone/>
            </a:pPr>
            <a:r>
              <a:rPr lang="en-US" sz="2800" b="1" u="sng" dirty="0">
                <a:latin typeface="Cambria" pitchFamily="18" charset="0"/>
              </a:rPr>
              <a:t>Accreditation/</a:t>
            </a:r>
            <a:r>
              <a:rPr lang="en-GB" sz="2800" b="1" u="sng" dirty="0">
                <a:latin typeface="Cambria" pitchFamily="18" charset="0"/>
              </a:rPr>
              <a:t> </a:t>
            </a:r>
            <a:r>
              <a:rPr lang="en-GB" sz="2800" b="1" u="sng" dirty="0" smtClean="0">
                <a:latin typeface="Cambria" pitchFamily="18" charset="0"/>
              </a:rPr>
              <a:t>Authorisation</a:t>
            </a:r>
          </a:p>
          <a:p>
            <a:pPr marL="0" indent="0">
              <a:buNone/>
            </a:pPr>
            <a:endParaRPr lang="en-US" sz="3000" dirty="0">
              <a:latin typeface="Cambria" pitchFamily="18" charset="0"/>
            </a:endParaRPr>
          </a:p>
          <a:p>
            <a:r>
              <a:rPr lang="en-GB" sz="3000" b="1" dirty="0">
                <a:latin typeface="Cambria" pitchFamily="18" charset="0"/>
              </a:rPr>
              <a:t>Authorisation</a:t>
            </a:r>
            <a:r>
              <a:rPr lang="en-GB" sz="3000" dirty="0">
                <a:latin typeface="Cambria" pitchFamily="18" charset="0"/>
              </a:rPr>
              <a:t> - external evaluation of compatibility with standards.</a:t>
            </a:r>
            <a:endParaRPr lang="en-US" sz="3000" dirty="0">
              <a:latin typeface="Cambria" pitchFamily="18" charset="0"/>
            </a:endParaRPr>
          </a:p>
          <a:p>
            <a:r>
              <a:rPr lang="en-US" sz="3000" b="1" dirty="0">
                <a:latin typeface="Cambria" pitchFamily="18" charset="0"/>
              </a:rPr>
              <a:t>Accreditation </a:t>
            </a:r>
            <a:r>
              <a:rPr lang="en-US" sz="3000" dirty="0">
                <a:latin typeface="Cambria" pitchFamily="18" charset="0"/>
              </a:rPr>
              <a:t> - internal </a:t>
            </a:r>
            <a:r>
              <a:rPr lang="en-GB" sz="3000" dirty="0">
                <a:latin typeface="Cambria" pitchFamily="18" charset="0"/>
              </a:rPr>
              <a:t>evaluation of compatibility with </a:t>
            </a:r>
            <a:r>
              <a:rPr lang="en-GB" sz="3000" dirty="0" smtClean="0">
                <a:latin typeface="Cambria" pitchFamily="18" charset="0"/>
              </a:rPr>
              <a:t>standards</a:t>
            </a:r>
            <a:endParaRPr lang="en-US" sz="3000" dirty="0">
              <a:latin typeface="Cambria" pitchFamily="18" charset="0"/>
            </a:endParaRPr>
          </a:p>
          <a:p>
            <a:pPr marL="0" indent="0">
              <a:buNone/>
            </a:pPr>
            <a:endParaRPr lang="en-US" sz="3000" dirty="0">
              <a:latin typeface="Cambria" pitchFamily="18" charset="0"/>
            </a:endParaRPr>
          </a:p>
          <a:p>
            <a:pPr marL="0" indent="0">
              <a:buNone/>
            </a:pPr>
            <a:r>
              <a:rPr lang="en-US" sz="3000" dirty="0" smtClean="0">
                <a:latin typeface="Cambria" pitchFamily="18" charset="0"/>
              </a:rPr>
              <a:t>One </a:t>
            </a:r>
            <a:r>
              <a:rPr lang="en-US" sz="3000" dirty="0">
                <a:latin typeface="Cambria" pitchFamily="18" charset="0"/>
              </a:rPr>
              <a:t>of the Standards: Provision of teaching </a:t>
            </a:r>
            <a:r>
              <a:rPr lang="en-US" sz="3000" dirty="0" smtClean="0">
                <a:latin typeface="Cambria" pitchFamily="18" charset="0"/>
              </a:rPr>
              <a:t>resources </a:t>
            </a:r>
            <a:r>
              <a:rPr lang="en-US" sz="3000" dirty="0">
                <a:latin typeface="Cambria" pitchFamily="18" charset="0"/>
              </a:rPr>
              <a:t>- Institution environment is adapted to the requirements of students with special educational </a:t>
            </a:r>
            <a:r>
              <a:rPr lang="en-US" sz="3000" dirty="0" smtClean="0">
                <a:latin typeface="Cambria" pitchFamily="18" charset="0"/>
              </a:rPr>
              <a:t>needs</a:t>
            </a:r>
          </a:p>
          <a:p>
            <a:pPr marL="0" indent="0">
              <a:buNone/>
            </a:pPr>
            <a:endParaRPr lang="en-US" dirty="0">
              <a:latin typeface="Cambria" pitchFamily="18" charset="0"/>
            </a:endParaRPr>
          </a:p>
          <a:p>
            <a:endParaRPr lang="en-US" dirty="0">
              <a:latin typeface="Cambria" pitchFamily="18" charset="0"/>
            </a:endParaRPr>
          </a:p>
        </p:txBody>
      </p:sp>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smtClean="0">
                <a:solidFill>
                  <a:srgbClr val="0070C0"/>
                </a:solidFill>
                <a:latin typeface="Cambria" pitchFamily="18" charset="0"/>
              </a:rPr>
              <a:t>P</a:t>
            </a:r>
            <a:r>
              <a:rPr lang="en-US" sz="5400" dirty="0" smtClean="0">
                <a:solidFill>
                  <a:srgbClr val="0070C0"/>
                </a:solidFill>
                <a:latin typeface="Cambria" pitchFamily="18" charset="0"/>
              </a:rPr>
              <a:t>olitical</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
        <p:nvSpPr>
          <p:cNvPr id="2" name="Rectangle 1"/>
          <p:cNvSpPr/>
          <p:nvPr/>
        </p:nvSpPr>
        <p:spPr>
          <a:xfrm>
            <a:off x="228600" y="6250008"/>
            <a:ext cx="6629400" cy="276999"/>
          </a:xfrm>
          <a:prstGeom prst="rect">
            <a:avLst/>
          </a:prstGeom>
        </p:spPr>
        <p:txBody>
          <a:bodyPr wrap="square">
            <a:spAutoFit/>
          </a:bodyPr>
          <a:lstStyle/>
          <a:p>
            <a:r>
              <a:rPr lang="en-US" sz="1200" u="sng" dirty="0">
                <a:latin typeface="Cambria" pitchFamily="18" charset="0"/>
                <a:hlinkClick r:id="rId6"/>
              </a:rPr>
              <a:t>http://eqe.ge/uploads/Accreditation/accreditationHigher.pdf</a:t>
            </a:r>
            <a:endParaRPr lang="en-US" sz="1200" dirty="0">
              <a:latin typeface="Cambria" pitchFamily="18" charset="0"/>
            </a:endParaRPr>
          </a:p>
        </p:txBody>
      </p:sp>
    </p:spTree>
    <p:extLst>
      <p:ext uri="{BB962C8B-B14F-4D97-AF65-F5344CB8AC3E}">
        <p14:creationId xmlns:p14="http://schemas.microsoft.com/office/powerpoint/2010/main" xmlns="" val="759000597"/>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1">
                <a:shade val="20000"/>
                <a:satMod val="350000"/>
                <a:lumMod val="125000"/>
              </a:schemeClr>
              <a:schemeClr val="bg1">
                <a:tint val="90000"/>
                <a:satMod val="250000"/>
              </a:schemeClr>
            </a:duotone>
            <a:extLst>
              <a:ext uri="{BEBA8EAE-BF5A-486C-A8C5-ECC9F3942E4B}">
                <a14:imgProps xmlns:a14="http://schemas.microsoft.com/office/drawing/2010/main" xmlns="">
                  <a14:imgLayer r:embed="rId4">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382000" cy="4144963"/>
          </a:xfrm>
        </p:spPr>
        <p:txBody>
          <a:bodyPr>
            <a:normAutofit fontScale="92500" lnSpcReduction="20000"/>
          </a:bodyPr>
          <a:lstStyle/>
          <a:p>
            <a:pPr marL="0" indent="0" algn="ctr">
              <a:buNone/>
            </a:pPr>
            <a:r>
              <a:rPr lang="ka-GE" b="1" u="sng" dirty="0"/>
              <a:t>VET </a:t>
            </a:r>
            <a:r>
              <a:rPr lang="en-US" b="1" u="sng" dirty="0">
                <a:latin typeface="Cambria" pitchFamily="18" charset="0"/>
              </a:rPr>
              <a:t>(Vocational Education Training) Reform</a:t>
            </a:r>
            <a:r>
              <a:rPr lang="ka-GE" b="1" u="sng" dirty="0"/>
              <a:t> Strategy</a:t>
            </a:r>
            <a:endParaRPr lang="en-US" b="1" dirty="0">
              <a:latin typeface="Cambria" pitchFamily="18" charset="0"/>
            </a:endParaRPr>
          </a:p>
          <a:p>
            <a:pPr marL="0" indent="0" algn="ctr">
              <a:buNone/>
            </a:pPr>
            <a:r>
              <a:rPr lang="en-US" b="1" dirty="0" smtClean="0">
                <a:latin typeface="Cambria" pitchFamily="18" charset="0"/>
              </a:rPr>
              <a:t>(</a:t>
            </a:r>
            <a:r>
              <a:rPr lang="en-US" b="1" dirty="0">
                <a:latin typeface="Cambria" pitchFamily="18" charset="0"/>
              </a:rPr>
              <a:t>VET Medium Term Strategy </a:t>
            </a:r>
            <a:r>
              <a:rPr lang="ka-GE" b="1" dirty="0"/>
              <a:t>2009-2012</a:t>
            </a:r>
            <a:r>
              <a:rPr lang="en-US" b="1" dirty="0">
                <a:latin typeface="Cambria" pitchFamily="18" charset="0"/>
              </a:rPr>
              <a:t>)</a:t>
            </a:r>
          </a:p>
          <a:p>
            <a:pPr lvl="0" algn="ctr"/>
            <a:r>
              <a:rPr lang="en-US" dirty="0">
                <a:latin typeface="Cambria" pitchFamily="18" charset="0"/>
              </a:rPr>
              <a:t>supporting self-realization of an individual </a:t>
            </a:r>
          </a:p>
          <a:p>
            <a:pPr lvl="0" algn="ctr"/>
            <a:r>
              <a:rPr lang="en-US" dirty="0">
                <a:latin typeface="Cambria" pitchFamily="18" charset="0"/>
              </a:rPr>
              <a:t>supporting social welfare of an </a:t>
            </a:r>
            <a:r>
              <a:rPr lang="en-US" dirty="0" smtClean="0">
                <a:latin typeface="Cambria" pitchFamily="18" charset="0"/>
              </a:rPr>
              <a:t>individual</a:t>
            </a:r>
          </a:p>
          <a:p>
            <a:pPr lvl="0" algn="ctr"/>
            <a:endParaRPr lang="en-US" dirty="0">
              <a:latin typeface="Cambria" pitchFamily="18" charset="0"/>
            </a:endParaRPr>
          </a:p>
          <a:p>
            <a:pPr marL="0" indent="0" algn="just">
              <a:buNone/>
            </a:pPr>
            <a:r>
              <a:rPr lang="en-US" u="sng" dirty="0" smtClean="0">
                <a:solidFill>
                  <a:schemeClr val="tx1"/>
                </a:solidFill>
                <a:latin typeface="Cambria" pitchFamily="18" charset="0"/>
              </a:rPr>
              <a:t>Priority : </a:t>
            </a:r>
            <a:r>
              <a:rPr lang="en-US" dirty="0" smtClean="0">
                <a:solidFill>
                  <a:schemeClr val="tx1"/>
                </a:solidFill>
                <a:latin typeface="Cambria" pitchFamily="18" charset="0"/>
              </a:rPr>
              <a:t>Inclusion - underlines </a:t>
            </a:r>
            <a:r>
              <a:rPr lang="en-US" dirty="0">
                <a:solidFill>
                  <a:schemeClr val="tx1"/>
                </a:solidFill>
                <a:latin typeface="Cambria" pitchFamily="18" charset="0"/>
              </a:rPr>
              <a:t>the importance of professional development of each person and inclusion of such groups as: </a:t>
            </a:r>
            <a:r>
              <a:rPr lang="en-US" dirty="0" smtClean="0">
                <a:solidFill>
                  <a:schemeClr val="tx1"/>
                </a:solidFill>
                <a:latin typeface="Cambria" pitchFamily="18" charset="0"/>
              </a:rPr>
              <a:t>internally displaced people (IDPs), </a:t>
            </a:r>
            <a:r>
              <a:rPr lang="en-US" dirty="0">
                <a:solidFill>
                  <a:schemeClr val="tx1"/>
                </a:solidFill>
                <a:latin typeface="Cambria" pitchFamily="18" charset="0"/>
              </a:rPr>
              <a:t>people with disabilities, prisoners, ethnic minorities and other at risk categories </a:t>
            </a:r>
            <a:endParaRPr lang="en-US" dirty="0" smtClean="0">
              <a:solidFill>
                <a:schemeClr val="tx1"/>
              </a:solidFill>
              <a:latin typeface="Cambria" pitchFamily="18" charset="0"/>
            </a:endParaRPr>
          </a:p>
          <a:p>
            <a:pPr marL="0" indent="0" algn="just">
              <a:buNone/>
            </a:pPr>
            <a:endParaRPr lang="en-US" b="1" dirty="0">
              <a:solidFill>
                <a:srgbClr val="C00000"/>
              </a:solidFill>
              <a:latin typeface="Cambria" pitchFamily="18" charset="0"/>
            </a:endParaRPr>
          </a:p>
          <a:p>
            <a:pPr lvl="0" algn="ctr"/>
            <a:r>
              <a:rPr lang="en-US" dirty="0">
                <a:latin typeface="Cambria" pitchFamily="18" charset="0"/>
              </a:rPr>
              <a:t>Awareness </a:t>
            </a:r>
            <a:r>
              <a:rPr lang="en-US" dirty="0" smtClean="0">
                <a:latin typeface="Cambria" pitchFamily="18" charset="0"/>
              </a:rPr>
              <a:t>raising </a:t>
            </a:r>
            <a:r>
              <a:rPr lang="en-US" dirty="0">
                <a:latin typeface="Cambria" pitchFamily="18" charset="0"/>
              </a:rPr>
              <a:t>seminar on inclusive education for personnel and students of public VET centers</a:t>
            </a:r>
          </a:p>
          <a:p>
            <a:endParaRPr lang="en-US" dirty="0">
              <a:latin typeface="Cambria" pitchFamily="18" charset="0"/>
            </a:endParaRPr>
          </a:p>
        </p:txBody>
      </p:sp>
      <p:sp>
        <p:nvSpPr>
          <p:cNvPr id="4" name="Footer Placeholder 2"/>
          <p:cNvSpPr txBox="1">
            <a:spLocks/>
          </p:cNvSpPr>
          <p:nvPr/>
        </p:nvSpPr>
        <p:spPr>
          <a:xfrm>
            <a:off x="533400" y="889074"/>
            <a:ext cx="4873869"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600" dirty="0" smtClean="0">
                <a:solidFill>
                  <a:srgbClr val="0070C0"/>
                </a:solidFill>
                <a:latin typeface="Cambria" pitchFamily="18" charset="0"/>
              </a:rPr>
              <a:t>P</a:t>
            </a:r>
            <a:r>
              <a:rPr lang="en-US" sz="5400" dirty="0" smtClean="0">
                <a:solidFill>
                  <a:srgbClr val="0070C0"/>
                </a:solidFill>
                <a:latin typeface="Cambria" pitchFamily="18" charset="0"/>
              </a:rPr>
              <a:t>olitical</a:t>
            </a:r>
            <a:endParaRPr lang="en-US" sz="5400" dirty="0">
              <a:solidFill>
                <a:srgbClr val="0070C0"/>
              </a:solidFill>
              <a:latin typeface="Cambria" pitchFamily="18"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0" y="6196013"/>
            <a:ext cx="1524000" cy="661988"/>
          </a:xfrm>
          <a:prstGeom prst="rect">
            <a:avLst/>
          </a:prstGeom>
        </p:spPr>
      </p:pic>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xmlns="" val="3987271948"/>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10.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11.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12.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13.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14.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15.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16.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17.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18.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19.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2.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20.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21.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22.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23.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24.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25.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26.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27.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28.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29.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3.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4.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5.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6.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7.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8.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9.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
  <TotalTime>832</TotalTime>
  <Words>1718</Words>
  <Application>Microsoft Office PowerPoint</Application>
  <PresentationFormat>On-screen Show (4:3)</PresentationFormat>
  <Paragraphs>318</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NewsPrint</vt:lpstr>
      <vt:lpstr>Slide 1</vt:lpstr>
      <vt:lpstr>Definition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Standard of Living, Subsistence Minimum </vt:lpstr>
      <vt:lpstr>Georgian cities</vt:lpstr>
      <vt:lpstr>Attitudes toward Disabilities</vt:lpstr>
      <vt:lpstr>Some Cultural Characteristics</vt:lpstr>
      <vt:lpstr>Religion</vt:lpstr>
      <vt:lpstr>Education</vt:lpstr>
      <vt:lpstr>Media</vt:lpstr>
      <vt:lpstr>Media</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zhana</dc:creator>
  <cp:lastModifiedBy>user</cp:lastModifiedBy>
  <cp:revision>107</cp:revision>
  <dcterms:created xsi:type="dcterms:W3CDTF">2006-08-16T00:00:00Z</dcterms:created>
  <dcterms:modified xsi:type="dcterms:W3CDTF">2013-02-22T09:23:16Z</dcterms:modified>
</cp:coreProperties>
</file>